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5"/>
  </p:notesMasterIdLst>
  <p:sldIdLst>
    <p:sldId id="699" r:id="rId3"/>
    <p:sldId id="747" r:id="rId4"/>
    <p:sldId id="748" r:id="rId5"/>
    <p:sldId id="749" r:id="rId6"/>
    <p:sldId id="750" r:id="rId7"/>
    <p:sldId id="751" r:id="rId8"/>
    <p:sldId id="752" r:id="rId9"/>
    <p:sldId id="753" r:id="rId10"/>
    <p:sldId id="754" r:id="rId11"/>
    <p:sldId id="755" r:id="rId12"/>
    <p:sldId id="756" r:id="rId13"/>
    <p:sldId id="757" r:id="rId14"/>
    <p:sldId id="758" r:id="rId15"/>
    <p:sldId id="759" r:id="rId16"/>
    <p:sldId id="760" r:id="rId17"/>
    <p:sldId id="761" r:id="rId18"/>
    <p:sldId id="762" r:id="rId19"/>
    <p:sldId id="763" r:id="rId20"/>
    <p:sldId id="764" r:id="rId21"/>
    <p:sldId id="701" r:id="rId22"/>
    <p:sldId id="702" r:id="rId23"/>
    <p:sldId id="679" r:id="rId24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0477"/>
    <a:srgbClr val="2462B0"/>
    <a:srgbClr val="E14A30"/>
    <a:srgbClr val="FDBA14"/>
    <a:srgbClr val="000000"/>
    <a:srgbClr val="D83F3F"/>
    <a:srgbClr val="FFCE33"/>
    <a:srgbClr val="22B1BF"/>
    <a:srgbClr val="499DCC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30" autoAdjust="0"/>
    <p:restoredTop sz="86447" autoAdjust="0"/>
  </p:normalViewPr>
  <p:slideViewPr>
    <p:cSldViewPr snapToGrid="0">
      <p:cViewPr>
        <p:scale>
          <a:sx n="83" d="100"/>
          <a:sy n="83" d="100"/>
        </p:scale>
        <p:origin x="-78" y="-60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8BF3-28B4-4D29-8143-291BBD75E4ED}" type="datetimeFigureOut">
              <a:rPr lang="vi-VN" smtClean="0"/>
              <a:t>11/03/2020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7BCFDA-27A2-45EC-9890-6B4CDA215AA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75822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BCFDA-27A2-45EC-9890-6B4CDA215AA0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31348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B4312BD-C957-47F6-9609-7C3D10866F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86417"/>
          </a:xfrm>
        </p:spPr>
        <p:txBody>
          <a:bodyPr anchor="b"/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F25837F-8C6B-4F04-9A01-36F9C0777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90260"/>
            <a:ext cx="9144000" cy="106754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A208C0B-8F0E-45AC-8A5F-73E91FFE6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E09A07F-AF8B-455B-9CF1-96C49D9DF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  <p:sp>
        <p:nvSpPr>
          <p:cNvPr id="19" name="Rectangle 18"/>
          <p:cNvSpPr/>
          <p:nvPr userDrawn="1"/>
        </p:nvSpPr>
        <p:spPr>
          <a:xfrm>
            <a:off x="0" y="-17461"/>
            <a:ext cx="12192000" cy="6211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19041"/>
            <a:ext cx="12200878" cy="695325"/>
          </a:xfrm>
          <a:prstGeom prst="rect">
            <a:avLst/>
          </a:prstGeom>
        </p:spPr>
      </p:pic>
      <p:pic>
        <p:nvPicPr>
          <p:cNvPr id="18" name="Picture 17"/>
          <p:cNvPicPr/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476" y="147718"/>
            <a:ext cx="2896235" cy="45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18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5476E83-14A5-4D2B-8BD8-37CA5F407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D8F40AB-8BDC-4478-9707-A74E87984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7A20860-B9BF-4AF1-8512-F46CCEB9F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3CC4875-5E3B-4A11-AE37-35EB7F30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5153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FD0BEEA7-B126-4372-8699-B148BE775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EF233BDC-705A-47B0-8E6C-FB68332FC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1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B63FCCF-8987-4909-99D0-0703AD4FF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A2C0C29-05BA-42B7-9995-CFE659002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55923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15258C-0E73-48C3-933C-EA2F505AD491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576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7A9ED-C2F5-4634-99DA-1F64BC2CCE03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635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844491-D23A-4D44-A0D8-46DF6ABF3EB1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964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F522A-3971-4BF1-9667-EDA3A9BB227B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732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C19D7-A3AA-4023-84A0-FAD56F0349C0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8446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01F0F-7430-454A-9F74-B8317E7CC42E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9943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8BF7E-54AD-4E38-90FC-966443D023B7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9424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48FC8-D19F-45FA-A611-8D55E07343DE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510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55DB36-0E1A-4848-9EC4-0357353DE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A6304AB-C35A-491B-A8FE-97CA94F03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27" y="692458"/>
            <a:ext cx="12096884" cy="548450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EBB10F6-26BA-42E8-AA86-7CD09DC43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82C4C3B-D2A7-494D-91D6-C50AFF1D9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752030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FEBD7-5858-49C3-87FA-B91D126E3F5B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1155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9BCF1-3769-480E-97DC-E8A61256B008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3473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9E6A0-8760-4DA7-8FEA-8C49DE218130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0874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C5ED5B-D85A-4EA5-8204-F6CC04620474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036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FA4AD3-E019-422D-9D5A-14032CCB68DD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57783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295544F-8A32-4659-B791-D60CF9734EB3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59820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DF11788-EFA1-42B4-8B7A-94FB00D6153B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47393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96D2E9-7F45-4FFF-9DC8-062EA49BDB01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32075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3906C1-37FF-43E8-B39B-732E3CC496FB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82330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5E7988A-A6C1-44F8-989C-25538012A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AD72AA3-3B8D-4D07-8910-FAAA0FB28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76AEAB1-CE8E-41F6-9D98-3609367C9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1D9D7EE-D098-488F-8300-7C134D4A8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7149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D7B5830-E696-45A2-A73B-510DD9130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CCEA849-81E2-4BE0-8290-8FBE0ADC6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B0BFD9A-38D6-4834-BCC3-516D2B666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29C265C-E30A-48D2-A801-93AED488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F65783E-592F-4F93-AC1E-0627B82CA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1739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E52A0-2646-48E5-9972-455E34C11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CDF8A5D-FBEE-4509-BC77-79CAD42F5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0DB4538-9808-4815-9F15-516B1C4F9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55EF3D2-69F5-405F-8043-FB1CADAF2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95342D84-AFF6-481A-A58F-DFBC67D31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A4250199-E5D5-4B01-AFD8-27A51BAA5F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70029" y="6423557"/>
            <a:ext cx="2743200" cy="365125"/>
          </a:xfrm>
          <a:prstGeom prst="rect">
            <a:avLst/>
          </a:prstGeom>
        </p:spPr>
        <p:txBody>
          <a:bodyPr/>
          <a:lstStyle/>
          <a:p>
            <a:fld id="{9A641A84-F220-49FB-A1B1-98FF6CFC5A6C}" type="datetime1">
              <a:rPr lang="vi-VN" smtClean="0"/>
              <a:t>11/03/2020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02945508-0E62-4D58-B97F-7824F7851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853C82BA-2516-4372-948C-C42C8D601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74535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432CF8-7D5B-480F-B838-D37A5DBB7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919" y="86227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001EAA6-3DD2-4DF1-87F1-630AA896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01EB5FC-C2FB-4B79-866B-8D399692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0880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AB12899-CA56-4BE2-97B2-2C904F70C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135D1DF-A72A-4D3A-8D9E-88BB9A2F0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5335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1A6FAD-590D-4C74-BFAB-36CE7BBE6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5D11820-EF58-41A0-9238-4484DE45E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9039D08-D2DE-41F0-BD50-656487C5B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58CBDDC-3B3A-46C4-90C0-AE77DE5DA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0883556-34F2-49D4-9236-E7E80B371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81429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B9412E6-03E9-40E7-93E1-5843478C6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CB10C008-C2FC-44E0-97D1-C6F97F464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BB827DE-C886-4A35-9A24-45609CBB2E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17351EB-00F6-4AA9-B602-2A7F9A439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08FB513-8A03-47A7-ABA9-5790C24D8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81709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/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 flipH="1">
            <a:off x="0" y="-19411"/>
            <a:ext cx="12192000" cy="622131"/>
          </a:xfrm>
          <a:prstGeom prst="rect">
            <a:avLst/>
          </a:prstGeom>
        </p:spPr>
      </p:pic>
      <p:pic>
        <p:nvPicPr>
          <p:cNvPr id="7" name="Picture 6"/>
          <p:cNvPicPr/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E2157EF0-FA0D-46AC-A44E-30439F0D6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41" y="31548"/>
            <a:ext cx="12096883" cy="532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F22E43A-7AD2-4208-A5E2-3728C5E80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27" y="801157"/>
            <a:ext cx="12096884" cy="5375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8AFBBC9-B8F7-4D8D-91A2-703D35B1E8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738" y="6434136"/>
            <a:ext cx="112612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vi-VN" smtClean="0"/>
              <a:t>Bài 1 - Các khái niệm về cơ sở dữ liệu- Mô hình quan hệ thực thể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78D43B6-A609-4282-AF56-EEAE2079E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3317" y="6423618"/>
            <a:ext cx="6743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01540FA-0942-482B-9F37-EA3921DFDA04}" type="slidenum">
              <a:rPr lang="vi-VN" smtClean="0"/>
              <a:pPr/>
              <a:t>‹#›</a:t>
            </a:fld>
            <a:endParaRPr lang="vi-VN"/>
          </a:p>
        </p:txBody>
      </p:sp>
      <p:pic>
        <p:nvPicPr>
          <p:cNvPr id="9" name="Picture 8"/>
          <p:cNvPicPr/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689" y="108244"/>
            <a:ext cx="2896235" cy="45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100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Arial" panose="020B0604020202020204" pitchFamily="34" charset="0"/>
          <a:ea typeface="Tahoma" panose="020B060403050404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16887-A4C4-459A-9858-87DCA19365F0}" type="datetime1">
              <a:rPr lang="vi-VN" smtClean="0">
                <a:solidFill>
                  <a:prstClr val="black">
                    <a:tint val="75000"/>
                  </a:prstClr>
                </a:solidFill>
              </a:rPr>
              <a:t>11/03/2020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1 - Các khái niệm về cơ sở dữ liệu- Mô hình quan hệ thực thể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196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hyperlink" Target="mailto:tuyensinh@bachkhoa-aptech.edu.vn" TargetMode="External"/><Relationship Id="rId7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1524000" y="2106706"/>
            <a:ext cx="9144000" cy="2504097"/>
          </a:xfrm>
        </p:spPr>
        <p:txBody>
          <a:bodyPr/>
          <a:lstStyle/>
          <a:p>
            <a:r>
              <a:rPr lang="en-US" sz="4000" b="1">
                <a:solidFill>
                  <a:schemeClr val="tx1"/>
                </a:solidFill>
              </a:rPr>
              <a:t>Bài </a:t>
            </a:r>
            <a:r>
              <a:rPr lang="en-US" sz="4000" b="1"/>
              <a:t>2</a:t>
            </a:r>
            <a:r>
              <a:rPr lang="en-US" sz="4000">
                <a:solidFill>
                  <a:schemeClr val="tx1"/>
                </a:solidFill>
              </a:rPr>
              <a:t/>
            </a:r>
            <a:br>
              <a:rPr lang="en-US" sz="4000">
                <a:solidFill>
                  <a:schemeClr val="tx1"/>
                </a:solidFill>
              </a:rPr>
            </a:br>
            <a:r>
              <a:rPr lang="en-US" sz="4000" smtClean="0"/>
              <a:t>Giới thiệu về </a:t>
            </a:r>
            <a:r>
              <a:rPr lang="en-US" sz="4000" smtClean="0"/>
              <a:t>HTML</a:t>
            </a:r>
            <a:r>
              <a:rPr lang="en-US" sz="4000" smtClean="0">
                <a:solidFill>
                  <a:schemeClr val="tx1"/>
                </a:solidFill>
              </a:rPr>
              <a:t/>
            </a:r>
            <a:br>
              <a:rPr lang="en-US" sz="4000" smtClean="0">
                <a:solidFill>
                  <a:schemeClr val="tx1"/>
                </a:solidFill>
              </a:rPr>
            </a:br>
            <a:endParaRPr lang="en-US" sz="4000">
              <a:solidFill>
                <a:schemeClr val="tx1"/>
              </a:solidFill>
            </a:endParaRPr>
          </a:p>
        </p:txBody>
      </p:sp>
      <p:sp>
        <p:nvSpPr>
          <p:cNvPr id="21" name="Subtitle 20"/>
          <p:cNvSpPr>
            <a:spLocks noGrp="1"/>
          </p:cNvSpPr>
          <p:nvPr>
            <p:ph type="subTitle" idx="1"/>
          </p:nvPr>
        </p:nvSpPr>
        <p:spPr>
          <a:xfrm>
            <a:off x="1524000" y="4692284"/>
            <a:ext cx="9144000" cy="106754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19192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9028" y="163070"/>
            <a:ext cx="10639551" cy="5425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8896" y="115745"/>
            <a:ext cx="10359814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THẺ </a:t>
            </a:r>
            <a:r>
              <a:rPr lang="vi-VN" sz="3000" b="1" spc="-30" dirty="0">
                <a:latin typeface="+mn-lt"/>
              </a:rPr>
              <a:t>CƠ </a:t>
            </a:r>
            <a:r>
              <a:rPr lang="vi-VN" sz="3000" b="1" spc="-11" dirty="0">
                <a:latin typeface="+mn-lt"/>
              </a:rPr>
              <a:t>BẢN</a:t>
            </a:r>
            <a:r>
              <a:rPr lang="vi-VN" sz="3000" b="1" spc="-65" dirty="0">
                <a:latin typeface="+mn-lt"/>
              </a:rPr>
              <a:t> </a:t>
            </a:r>
            <a:r>
              <a:rPr lang="vi-VN" sz="3000" b="1" dirty="0">
                <a:latin typeface="+mn-lt"/>
              </a:rPr>
              <a:t>5-6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10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09018" y="838962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5"/>
                </a:lnTo>
                <a:lnTo>
                  <a:pt x="0" y="500379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5"/>
                </a:lnTo>
                <a:lnTo>
                  <a:pt x="8281924" y="600455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79"/>
                </a:lnTo>
                <a:lnTo>
                  <a:pt x="8382000" y="100075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9018" y="838962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5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5"/>
                </a:lnTo>
                <a:lnTo>
                  <a:pt x="8382000" y="500379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5"/>
                </a:lnTo>
                <a:lnTo>
                  <a:pt x="100075" y="600455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79"/>
                </a:lnTo>
                <a:lnTo>
                  <a:pt x="0" y="10007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46608" y="867156"/>
            <a:ext cx="11098953" cy="542924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21521" y="782902"/>
            <a:ext cx="8548793" cy="5412604"/>
          </a:xfrm>
          <a:prstGeom prst="rect">
            <a:avLst/>
          </a:prstGeom>
        </p:spPr>
        <p:txBody>
          <a:bodyPr vert="horz" wrap="square" lIns="0" tIns="204058" rIns="0" bIns="0" rtlCol="0">
            <a:spAutoFit/>
          </a:bodyPr>
          <a:lstStyle/>
          <a:p>
            <a:pPr marL="321960" indent="-306843">
              <a:spcBef>
                <a:spcPts val="1606"/>
              </a:spcBef>
              <a:buFont typeface="Wingdings"/>
              <a:buChar char=""/>
              <a:tabLst>
                <a:tab pos="322714" algn="l"/>
              </a:tabLst>
            </a:pPr>
            <a:r>
              <a:rPr sz="2400" b="1" dirty="0">
                <a:solidFill>
                  <a:srgbClr val="FFFFFF"/>
                </a:solidFill>
                <a:latin typeface="Calibri"/>
                <a:cs typeface="Calibri"/>
              </a:rPr>
              <a:t>SCRIPT</a:t>
            </a:r>
            <a:endParaRPr sz="2400">
              <a:latin typeface="Calibri"/>
              <a:cs typeface="Calibri"/>
            </a:endParaRPr>
          </a:p>
          <a:p>
            <a:pPr>
              <a:spcBef>
                <a:spcPts val="54"/>
              </a:spcBef>
            </a:pPr>
            <a:endParaRPr sz="2700">
              <a:latin typeface="Times New Roman"/>
              <a:cs typeface="Times New Roman"/>
            </a:endParaRPr>
          </a:p>
          <a:p>
            <a:pPr marL="369573" indent="-326493">
              <a:lnSpc>
                <a:spcPts val="2572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-24" dirty="0">
                <a:latin typeface="Calibri"/>
                <a:cs typeface="Calibri"/>
              </a:rPr>
              <a:t>Với </a:t>
            </a:r>
            <a:r>
              <a:rPr dirty="0">
                <a:latin typeface="Calibri"/>
                <a:cs typeface="Calibri"/>
              </a:rPr>
              <a:t>HTML5, JavaScript là ngôn ngữ kịch bản </a:t>
            </a:r>
            <a:r>
              <a:rPr spc="5" dirty="0">
                <a:latin typeface="Calibri"/>
                <a:cs typeface="Calibri"/>
              </a:rPr>
              <a:t>mặc đinh </a:t>
            </a:r>
            <a:r>
              <a:rPr spc="-5" dirty="0">
                <a:latin typeface="Calibri"/>
                <a:cs typeface="Calibri"/>
              </a:rPr>
              <a:t>và</a:t>
            </a:r>
            <a:r>
              <a:rPr spc="-149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chuẩn.</a:t>
            </a:r>
            <a:endParaRPr>
              <a:latin typeface="Calibri"/>
              <a:cs typeface="Calibri"/>
            </a:endParaRPr>
          </a:p>
          <a:p>
            <a:pPr marL="369573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dirty="0">
                <a:latin typeface="Calibri"/>
                <a:cs typeface="Calibri"/>
              </a:rPr>
              <a:t>Thuộc tính type được </a:t>
            </a:r>
            <a:r>
              <a:rPr spc="5" dirty="0">
                <a:latin typeface="Calibri"/>
                <a:cs typeface="Calibri"/>
              </a:rPr>
              <a:t>bỏ </a:t>
            </a:r>
            <a:r>
              <a:rPr dirty="0">
                <a:latin typeface="Calibri"/>
                <a:cs typeface="Calibri"/>
              </a:rPr>
              <a:t>đi trong thẻ</a:t>
            </a:r>
            <a:r>
              <a:rPr spc="-1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script.</a:t>
            </a:r>
            <a:endParaRPr>
              <a:latin typeface="Calibri"/>
              <a:cs typeface="Calibri"/>
            </a:endParaRPr>
          </a:p>
          <a:p>
            <a:pPr marL="369573" indent="-326493">
              <a:lnSpc>
                <a:spcPts val="2572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Thẻ </a:t>
            </a:r>
            <a:r>
              <a:rPr dirty="0">
                <a:latin typeface="Calibri"/>
                <a:cs typeface="Calibri"/>
              </a:rPr>
              <a:t>script </a:t>
            </a:r>
            <a:r>
              <a:rPr spc="5" dirty="0">
                <a:latin typeface="Calibri"/>
                <a:cs typeface="Calibri"/>
              </a:rPr>
              <a:t>mới</a:t>
            </a:r>
            <a:r>
              <a:rPr spc="-7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là:</a:t>
            </a:r>
            <a:endParaRPr>
              <a:latin typeface="Calibri"/>
              <a:cs typeface="Calibri"/>
            </a:endParaRPr>
          </a:p>
          <a:p>
            <a:pPr marL="459509">
              <a:spcBef>
                <a:spcPts val="1980"/>
              </a:spcBef>
            </a:pPr>
            <a:r>
              <a:rPr dirty="0">
                <a:latin typeface="Calibri"/>
                <a:cs typeface="Calibri"/>
              </a:rPr>
              <a:t>&lt;script</a:t>
            </a:r>
            <a:r>
              <a:rPr spc="-35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src=”first.js”&gt;&lt;/script&gt;</a:t>
            </a:r>
            <a:endParaRPr>
              <a:latin typeface="Calibri"/>
              <a:cs typeface="Calibri"/>
            </a:endParaRPr>
          </a:p>
          <a:p>
            <a:pPr marL="43080">
              <a:spcBef>
                <a:spcPts val="364"/>
              </a:spcBef>
            </a:pPr>
            <a:r>
              <a:rPr b="1" dirty="0">
                <a:latin typeface="Calibri"/>
                <a:cs typeface="Calibri"/>
              </a:rPr>
              <a:t>Ví</a:t>
            </a:r>
            <a:r>
              <a:rPr b="1" spc="241" dirty="0">
                <a:latin typeface="Calibri"/>
                <a:cs typeface="Calibri"/>
              </a:rPr>
              <a:t> </a:t>
            </a:r>
            <a:r>
              <a:rPr b="1">
                <a:latin typeface="Calibri"/>
                <a:cs typeface="Calibri"/>
              </a:rPr>
              <a:t>dụ</a:t>
            </a:r>
            <a:r>
              <a:rPr b="1" smtClean="0">
                <a:latin typeface="Calibri"/>
                <a:cs typeface="Calibri"/>
              </a:rPr>
              <a:t>:</a:t>
            </a:r>
            <a:r>
              <a:rPr lang="en-US">
                <a:latin typeface="Calibri"/>
                <a:cs typeface="Calibri"/>
              </a:rPr>
              <a:t>	</a:t>
            </a:r>
            <a:r>
              <a:rPr sz="1900" spc="-11" smtClean="0">
                <a:latin typeface="Calibri"/>
                <a:cs typeface="Calibri"/>
              </a:rPr>
              <a:t>&lt;!</a:t>
            </a:r>
            <a:r>
              <a:rPr sz="1900" spc="-11" dirty="0">
                <a:latin typeface="Calibri"/>
                <a:cs typeface="Calibri"/>
              </a:rPr>
              <a:t>DOCTYPE</a:t>
            </a:r>
            <a:r>
              <a:rPr sz="1900" dirty="0">
                <a:latin typeface="Calibri"/>
                <a:cs typeface="Calibri"/>
              </a:rPr>
              <a:t> </a:t>
            </a:r>
            <a:r>
              <a:rPr sz="1900" spc="-5" dirty="0">
                <a:latin typeface="Calibri"/>
                <a:cs typeface="Calibri"/>
              </a:rPr>
              <a:t>html&gt;</a:t>
            </a:r>
            <a:endParaRPr sz="1900">
              <a:latin typeface="Calibri"/>
              <a:cs typeface="Calibri"/>
            </a:endParaRPr>
          </a:p>
          <a:p>
            <a:pPr marL="461020">
              <a:spcBef>
                <a:spcPts val="220"/>
              </a:spcBef>
            </a:pPr>
            <a:r>
              <a:rPr lang="en-US" sz="1900" spc="-11" smtClean="0">
                <a:latin typeface="Calibri"/>
                <a:cs typeface="Calibri"/>
              </a:rPr>
              <a:t>	</a:t>
            </a:r>
            <a:r>
              <a:rPr sz="1900" spc="-11" smtClean="0">
                <a:latin typeface="Calibri"/>
                <a:cs typeface="Calibri"/>
              </a:rPr>
              <a:t>&lt;</a:t>
            </a:r>
            <a:r>
              <a:rPr sz="1900" spc="-11" dirty="0">
                <a:latin typeface="Calibri"/>
                <a:cs typeface="Calibri"/>
              </a:rPr>
              <a:t>html&gt;</a:t>
            </a:r>
            <a:endParaRPr sz="1900">
              <a:latin typeface="Calibri"/>
              <a:cs typeface="Calibri"/>
            </a:endParaRPr>
          </a:p>
          <a:p>
            <a:pPr marL="569852">
              <a:spcBef>
                <a:spcPts val="214"/>
              </a:spcBef>
            </a:pPr>
            <a:r>
              <a:rPr lang="en-US" sz="1900" spc="-11" smtClean="0">
                <a:latin typeface="Calibri"/>
                <a:cs typeface="Calibri"/>
              </a:rPr>
              <a:t>		</a:t>
            </a:r>
            <a:r>
              <a:rPr sz="1900" spc="-11" smtClean="0">
                <a:latin typeface="Calibri"/>
                <a:cs typeface="Calibri"/>
              </a:rPr>
              <a:t>&lt;</a:t>
            </a:r>
            <a:r>
              <a:rPr sz="1900" spc="-11" dirty="0">
                <a:latin typeface="Calibri"/>
                <a:cs typeface="Calibri"/>
              </a:rPr>
              <a:t>head&gt;</a:t>
            </a:r>
            <a:endParaRPr sz="1900">
              <a:latin typeface="Calibri"/>
              <a:cs typeface="Calibri"/>
            </a:endParaRPr>
          </a:p>
          <a:p>
            <a:pPr marL="680195">
              <a:spcBef>
                <a:spcPts val="214"/>
              </a:spcBef>
            </a:pPr>
            <a:r>
              <a:rPr lang="en-US" sz="1900" spc="-19" smtClean="0">
                <a:latin typeface="Calibri"/>
                <a:cs typeface="Calibri"/>
              </a:rPr>
              <a:t>		</a:t>
            </a:r>
            <a:r>
              <a:rPr sz="1900" spc="-19" smtClean="0">
                <a:latin typeface="Calibri"/>
                <a:cs typeface="Calibri"/>
              </a:rPr>
              <a:t>&lt;</a:t>
            </a:r>
            <a:r>
              <a:rPr sz="1900" spc="-19" dirty="0">
                <a:latin typeface="Calibri"/>
                <a:cs typeface="Calibri"/>
              </a:rPr>
              <a:t>meta</a:t>
            </a:r>
            <a:r>
              <a:rPr sz="1900" spc="19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charset=”UTF-8”&gt;</a:t>
            </a:r>
            <a:endParaRPr sz="1900">
              <a:latin typeface="Calibri"/>
              <a:cs typeface="Calibri"/>
            </a:endParaRPr>
          </a:p>
          <a:p>
            <a:pPr marL="680195">
              <a:spcBef>
                <a:spcPts val="214"/>
              </a:spcBef>
            </a:pPr>
            <a:r>
              <a:rPr lang="en-US" sz="1900" spc="-5" smtClean="0">
                <a:latin typeface="Calibri"/>
                <a:cs typeface="Calibri"/>
              </a:rPr>
              <a:t>		</a:t>
            </a:r>
            <a:r>
              <a:rPr sz="1900" spc="-5" smtClean="0">
                <a:latin typeface="Calibri"/>
                <a:cs typeface="Calibri"/>
              </a:rPr>
              <a:t>&lt;</a:t>
            </a:r>
            <a:r>
              <a:rPr sz="1900" spc="-5" dirty="0">
                <a:latin typeface="Calibri"/>
                <a:cs typeface="Calibri"/>
              </a:rPr>
              <a:t>title&gt;HTML</a:t>
            </a:r>
            <a:r>
              <a:rPr sz="1900" spc="-11" dirty="0">
                <a:latin typeface="Calibri"/>
                <a:cs typeface="Calibri"/>
              </a:rPr>
              <a:t> Webinar&lt;/title&gt;</a:t>
            </a:r>
            <a:endParaRPr sz="1900">
              <a:latin typeface="Calibri"/>
              <a:cs typeface="Calibri"/>
            </a:endParaRPr>
          </a:p>
          <a:p>
            <a:pPr marL="680195">
              <a:spcBef>
                <a:spcPts val="214"/>
              </a:spcBef>
            </a:pPr>
            <a:r>
              <a:rPr lang="en-US" sz="1900" spc="-5" smtClean="0">
                <a:latin typeface="Calibri"/>
                <a:cs typeface="Calibri"/>
              </a:rPr>
              <a:t>		</a:t>
            </a:r>
            <a:r>
              <a:rPr sz="1900" spc="-5" smtClean="0">
                <a:latin typeface="Calibri"/>
                <a:cs typeface="Calibri"/>
              </a:rPr>
              <a:t>&lt;link </a:t>
            </a:r>
            <a:r>
              <a:rPr sz="1900" spc="-11" dirty="0">
                <a:latin typeface="Calibri"/>
                <a:cs typeface="Calibri"/>
              </a:rPr>
              <a:t>rel=”stylesheet”</a:t>
            </a:r>
            <a:r>
              <a:rPr sz="1900" spc="11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href=”</a:t>
            </a:r>
            <a:r>
              <a:rPr sz="1900" spc="-11">
                <a:latin typeface="Calibri"/>
                <a:cs typeface="Calibri"/>
              </a:rPr>
              <a:t>first.css</a:t>
            </a:r>
            <a:r>
              <a:rPr sz="1900" spc="-11" smtClean="0">
                <a:latin typeface="Calibri"/>
                <a:cs typeface="Calibri"/>
              </a:rPr>
              <a:t>”&gt;</a:t>
            </a:r>
            <a:endParaRPr lang="en-US" sz="1900">
              <a:latin typeface="Calibri"/>
              <a:cs typeface="Calibri"/>
            </a:endParaRPr>
          </a:p>
          <a:p>
            <a:pPr marL="680195">
              <a:spcBef>
                <a:spcPts val="214"/>
              </a:spcBef>
            </a:pPr>
            <a:r>
              <a:rPr lang="en-US" sz="1900" spc="-11">
                <a:latin typeface="Calibri"/>
                <a:cs typeface="Calibri"/>
              </a:rPr>
              <a:t>	</a:t>
            </a:r>
            <a:r>
              <a:rPr lang="en-US" sz="1900" spc="-11" smtClean="0">
                <a:latin typeface="Calibri"/>
                <a:cs typeface="Calibri"/>
              </a:rPr>
              <a:t>	</a:t>
            </a:r>
            <a:r>
              <a:rPr sz="1900" spc="-11" smtClean="0">
                <a:latin typeface="Calibri"/>
                <a:cs typeface="Calibri"/>
              </a:rPr>
              <a:t>&lt;</a:t>
            </a:r>
            <a:r>
              <a:rPr sz="1900" spc="-11" dirty="0">
                <a:latin typeface="Calibri"/>
                <a:cs typeface="Calibri"/>
              </a:rPr>
              <a:t>script</a:t>
            </a:r>
            <a:r>
              <a:rPr sz="1900" spc="5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src=”first.js”&gt;&lt;/script&gt;</a:t>
            </a:r>
            <a:endParaRPr sz="1900">
              <a:latin typeface="Calibri"/>
              <a:cs typeface="Calibri"/>
            </a:endParaRPr>
          </a:p>
          <a:p>
            <a:pPr marL="569852">
              <a:spcBef>
                <a:spcPts val="214"/>
              </a:spcBef>
            </a:pPr>
            <a:r>
              <a:rPr lang="en-US" sz="1900" spc="-11" smtClean="0">
                <a:latin typeface="Calibri"/>
                <a:cs typeface="Calibri"/>
              </a:rPr>
              <a:t>		</a:t>
            </a:r>
            <a:r>
              <a:rPr sz="1900" spc="-11" smtClean="0">
                <a:latin typeface="Calibri"/>
                <a:cs typeface="Calibri"/>
              </a:rPr>
              <a:t>&lt;/</a:t>
            </a:r>
            <a:r>
              <a:rPr sz="1900" spc="-11" dirty="0">
                <a:latin typeface="Calibri"/>
                <a:cs typeface="Calibri"/>
              </a:rPr>
              <a:t>head&gt;</a:t>
            </a:r>
            <a:endParaRPr sz="1900">
              <a:latin typeface="Calibri"/>
              <a:cs typeface="Calibri"/>
            </a:endParaRPr>
          </a:p>
          <a:p>
            <a:pPr marL="461020">
              <a:spcBef>
                <a:spcPts val="214"/>
              </a:spcBef>
            </a:pPr>
            <a:r>
              <a:rPr lang="en-US" sz="1900" spc="-11" smtClean="0">
                <a:latin typeface="Calibri"/>
                <a:cs typeface="Calibri"/>
              </a:rPr>
              <a:t>	</a:t>
            </a:r>
            <a:r>
              <a:rPr sz="1900" spc="-11" smtClean="0">
                <a:latin typeface="Calibri"/>
                <a:cs typeface="Calibri"/>
              </a:rPr>
              <a:t>&lt;/</a:t>
            </a:r>
            <a:r>
              <a:rPr sz="1900" spc="-11" dirty="0">
                <a:latin typeface="Calibri"/>
                <a:cs typeface="Calibri"/>
              </a:rPr>
              <a:t>html&gt;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77907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9028" y="163070"/>
            <a:ext cx="10639551" cy="5425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386" y="164256"/>
            <a:ext cx="11274214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THẺ </a:t>
            </a:r>
            <a:r>
              <a:rPr lang="vi-VN" sz="3000" b="1" spc="-30" dirty="0">
                <a:latin typeface="+mn-lt"/>
              </a:rPr>
              <a:t>CƠ </a:t>
            </a:r>
            <a:r>
              <a:rPr lang="vi-VN" sz="3000" b="1" spc="-11" dirty="0">
                <a:latin typeface="+mn-lt"/>
              </a:rPr>
              <a:t>BẢN</a:t>
            </a:r>
            <a:r>
              <a:rPr lang="vi-VN" sz="3000" b="1" spc="-65" dirty="0">
                <a:latin typeface="+mn-lt"/>
              </a:rPr>
              <a:t> </a:t>
            </a:r>
            <a:r>
              <a:rPr lang="vi-VN" sz="3000" b="1" dirty="0">
                <a:latin typeface="+mn-lt"/>
              </a:rPr>
              <a:t>6-6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11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09018" y="838962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5"/>
                </a:lnTo>
                <a:lnTo>
                  <a:pt x="0" y="500379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5"/>
                </a:lnTo>
                <a:lnTo>
                  <a:pt x="8281924" y="600455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79"/>
                </a:lnTo>
                <a:lnTo>
                  <a:pt x="8382000" y="100075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9018" y="838962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5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5"/>
                </a:lnTo>
                <a:lnTo>
                  <a:pt x="8382000" y="500379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5"/>
                </a:lnTo>
                <a:lnTo>
                  <a:pt x="100075" y="600455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79"/>
                </a:lnTo>
                <a:lnTo>
                  <a:pt x="0" y="10007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46608" y="867156"/>
            <a:ext cx="11098953" cy="542924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21518" y="941579"/>
            <a:ext cx="2425258" cy="385358"/>
          </a:xfrm>
          <a:prstGeom prst="rect">
            <a:avLst/>
          </a:prstGeom>
        </p:spPr>
        <p:txBody>
          <a:bodyPr vert="horz" wrap="square" lIns="0" tIns="15871" rIns="0" bIns="0" rtlCol="0">
            <a:spAutoFit/>
          </a:bodyPr>
          <a:lstStyle/>
          <a:p>
            <a:pPr marL="321960" indent="-306843">
              <a:spcBef>
                <a:spcPts val="125"/>
              </a:spcBef>
              <a:buFont typeface="Wingdings"/>
              <a:buChar char=""/>
              <a:tabLst>
                <a:tab pos="322714" algn="l"/>
              </a:tabLst>
            </a:pPr>
            <a:r>
              <a:rPr sz="2400" b="1" dirty="0">
                <a:solidFill>
                  <a:srgbClr val="FFFFFF"/>
                </a:solidFill>
                <a:latin typeface="Calibri"/>
                <a:cs typeface="Calibri"/>
              </a:rPr>
              <a:t>BO</a:t>
            </a:r>
            <a:r>
              <a:rPr sz="2400" b="1" spc="-60" dirty="0">
                <a:solidFill>
                  <a:srgbClr val="FFFFFF"/>
                </a:solidFill>
                <a:latin typeface="Calibri"/>
                <a:cs typeface="Calibri"/>
              </a:rPr>
              <a:t>D</a:t>
            </a:r>
            <a:r>
              <a:rPr sz="2400" b="1" dirty="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3625" y="1805178"/>
            <a:ext cx="10419927" cy="993240"/>
          </a:xfrm>
          <a:prstGeom prst="rect">
            <a:avLst/>
          </a:prstGeom>
        </p:spPr>
        <p:txBody>
          <a:bodyPr vert="horz" wrap="square" lIns="0" tIns="43834" rIns="0" bIns="0" rtlCol="0">
            <a:spAutoFit/>
          </a:bodyPr>
          <a:lstStyle/>
          <a:p>
            <a:pPr marL="341610" marR="6047" indent="-326493">
              <a:lnSpc>
                <a:spcPts val="2499"/>
              </a:lnSpc>
              <a:spcBef>
                <a:spcPts val="34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</a:t>
            </a:r>
            <a:r>
              <a:rPr spc="5" dirty="0">
                <a:latin typeface="Calibri"/>
                <a:cs typeface="Calibri"/>
              </a:rPr>
              <a:t>Body </a:t>
            </a:r>
            <a:r>
              <a:rPr dirty="0">
                <a:latin typeface="Calibri"/>
                <a:cs typeface="Calibri"/>
              </a:rPr>
              <a:t>cho phép bạn thêm nội dung </a:t>
            </a:r>
            <a:r>
              <a:rPr spc="-5" dirty="0">
                <a:latin typeface="Calibri"/>
                <a:cs typeface="Calibri"/>
              </a:rPr>
              <a:t>vào và </a:t>
            </a:r>
            <a:r>
              <a:rPr dirty="0">
                <a:latin typeface="Calibri"/>
                <a:cs typeface="Calibri"/>
              </a:rPr>
              <a:t>hiển thị </a:t>
            </a:r>
            <a:r>
              <a:rPr spc="5" dirty="0">
                <a:latin typeface="Calibri"/>
                <a:cs typeface="Calibri"/>
              </a:rPr>
              <a:t>Bạn </a:t>
            </a:r>
            <a:r>
              <a:rPr dirty="0">
                <a:latin typeface="Calibri"/>
                <a:cs typeface="Calibri"/>
              </a:rPr>
              <a:t>có thể </a:t>
            </a:r>
            <a:r>
              <a:rPr spc="-5" dirty="0">
                <a:latin typeface="Calibri"/>
                <a:cs typeface="Calibri"/>
              </a:rPr>
              <a:t>hiển </a:t>
            </a:r>
            <a:r>
              <a:rPr dirty="0">
                <a:latin typeface="Calibri"/>
                <a:cs typeface="Calibri"/>
              </a:rPr>
              <a:t>thị  nội </a:t>
            </a:r>
            <a:r>
              <a:rPr spc="5" dirty="0">
                <a:latin typeface="Calibri"/>
                <a:cs typeface="Calibri"/>
              </a:rPr>
              <a:t>dung </a:t>
            </a:r>
            <a:r>
              <a:rPr dirty="0">
                <a:latin typeface="Calibri"/>
                <a:cs typeface="Calibri"/>
              </a:rPr>
              <a:t>bằng cách sử </a:t>
            </a:r>
            <a:r>
              <a:rPr spc="5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dang căn lề, </a:t>
            </a:r>
            <a:r>
              <a:rPr spc="5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chữ, </a:t>
            </a:r>
            <a:r>
              <a:rPr spc="5" dirty="0">
                <a:latin typeface="Calibri"/>
                <a:cs typeface="Calibri"/>
              </a:rPr>
              <a:t>màu</a:t>
            </a:r>
            <a:r>
              <a:rPr spc="-33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nền.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43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-1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dụ.</a:t>
            </a:r>
            <a:endParaRPr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641601" y="3218873"/>
            <a:ext cx="6438077" cy="293485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37795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9028" y="163070"/>
            <a:ext cx="10639551" cy="5425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3812" y="115745"/>
            <a:ext cx="11310789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LOẠI DỮ </a:t>
            </a:r>
            <a:r>
              <a:rPr lang="vi-VN" sz="3000" b="1" spc="-11" dirty="0">
                <a:latin typeface="+mn-lt"/>
              </a:rPr>
              <a:t>LIỆU</a:t>
            </a:r>
            <a:r>
              <a:rPr lang="vi-VN" sz="3000" b="1" spc="-71" dirty="0">
                <a:latin typeface="+mn-lt"/>
              </a:rPr>
              <a:t> </a:t>
            </a:r>
            <a:r>
              <a:rPr lang="vi-VN" sz="3000" b="1" spc="-11" dirty="0">
                <a:latin typeface="+mn-lt"/>
              </a:rPr>
              <a:t>1-2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12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5" y="780670"/>
            <a:ext cx="10419927" cy="1308171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lnSpc>
                <a:spcPts val="2572"/>
              </a:lnSpc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Một</a:t>
            </a:r>
            <a:r>
              <a:rPr spc="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kiểu</a:t>
            </a:r>
            <a:r>
              <a:rPr spc="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dữ</a:t>
            </a:r>
            <a:r>
              <a:rPr spc="65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liệu</a:t>
            </a:r>
            <a:r>
              <a:rPr spc="65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xác</a:t>
            </a:r>
            <a:r>
              <a:rPr spc="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định</a:t>
            </a:r>
            <a:r>
              <a:rPr spc="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loại</a:t>
            </a:r>
            <a:r>
              <a:rPr spc="60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dữ</a:t>
            </a:r>
            <a:r>
              <a:rPr spc="65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liệu</a:t>
            </a:r>
            <a:r>
              <a:rPr spc="65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gán</a:t>
            </a:r>
            <a:r>
              <a:rPr spc="60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cho</a:t>
            </a:r>
            <a:r>
              <a:rPr spc="4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thuộc</a:t>
            </a:r>
            <a:r>
              <a:rPr spc="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tính</a:t>
            </a:r>
            <a:r>
              <a:rPr spc="6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và</a:t>
            </a:r>
            <a:r>
              <a:rPr spc="7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kiểu</a:t>
            </a:r>
            <a:r>
              <a:rPr spc="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nội</a:t>
            </a:r>
            <a:r>
              <a:rPr spc="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dung</a:t>
            </a:r>
            <a:r>
              <a:rPr spc="49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mà</a:t>
            </a:r>
            <a:endParaRPr dirty="0">
              <a:latin typeface="Calibri"/>
              <a:cs typeface="Calibri"/>
            </a:endParaRPr>
          </a:p>
          <a:p>
            <a:pPr marL="341610">
              <a:lnSpc>
                <a:spcPts val="2499"/>
              </a:lnSpc>
            </a:pPr>
            <a:r>
              <a:rPr spc="5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hiển thị trên</a:t>
            </a:r>
            <a:r>
              <a:rPr spc="-10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trang.</a:t>
            </a:r>
          </a:p>
          <a:p>
            <a:pPr marL="341610" marR="8313" indent="-326493">
              <a:lnSpc>
                <a:spcPts val="2499"/>
              </a:lnSpc>
              <a:spcBef>
                <a:spcPts val="13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Các kiểu dữ liệu </a:t>
            </a:r>
            <a:r>
              <a:rPr spc="-5" dirty="0">
                <a:latin typeface="Calibri"/>
                <a:cs typeface="Calibri"/>
              </a:rPr>
              <a:t>giúp xác </a:t>
            </a:r>
            <a:r>
              <a:rPr dirty="0">
                <a:latin typeface="Calibri"/>
                <a:cs typeface="Calibri"/>
              </a:rPr>
              <a:t>định các loại định dạng như </a:t>
            </a:r>
            <a:r>
              <a:rPr spc="5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sắc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độ dài của  </a:t>
            </a:r>
            <a:r>
              <a:rPr spc="5" dirty="0">
                <a:latin typeface="Calibri"/>
                <a:cs typeface="Calibri"/>
              </a:rPr>
              <a:t>dữ</a:t>
            </a:r>
            <a:r>
              <a:rPr spc="-2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liệu.</a:t>
            </a:r>
          </a:p>
          <a:p>
            <a:pPr marL="341610" indent="-326493">
              <a:lnSpc>
                <a:spcPts val="239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Bảng dưới </a:t>
            </a:r>
            <a:r>
              <a:rPr spc="-5" dirty="0">
                <a:latin typeface="Calibri"/>
                <a:cs typeface="Calibri"/>
              </a:rPr>
              <a:t>đây </a:t>
            </a:r>
            <a:r>
              <a:rPr spc="5" dirty="0">
                <a:latin typeface="Calibri"/>
                <a:cs typeface="Calibri"/>
              </a:rPr>
              <a:t>mô </a:t>
            </a:r>
            <a:r>
              <a:rPr spc="-11" dirty="0">
                <a:latin typeface="Calibri"/>
                <a:cs typeface="Calibri"/>
              </a:rPr>
              <a:t>tả </a:t>
            </a:r>
            <a:r>
              <a:rPr dirty="0">
                <a:latin typeface="Calibri"/>
                <a:cs typeface="Calibri"/>
              </a:rPr>
              <a:t>các loại nội </a:t>
            </a:r>
            <a:r>
              <a:rPr spc="5" dirty="0">
                <a:latin typeface="Calibri"/>
                <a:cs typeface="Calibri"/>
              </a:rPr>
              <a:t>dung khác</a:t>
            </a:r>
            <a:r>
              <a:rPr spc="-11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nhau.</a:t>
            </a:r>
          </a:p>
        </p:txBody>
      </p:sp>
      <p:sp>
        <p:nvSpPr>
          <p:cNvPr id="5" name="object 5"/>
          <p:cNvSpPr/>
          <p:nvPr/>
        </p:nvSpPr>
        <p:spPr>
          <a:xfrm>
            <a:off x="396239" y="2462784"/>
            <a:ext cx="11425936" cy="367741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0976546"/>
              </p:ext>
            </p:extLst>
          </p:nvPr>
        </p:nvGraphicFramePr>
        <p:xfrm>
          <a:off x="232115" y="2130718"/>
          <a:ext cx="11727775" cy="421497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61611"/>
                <a:gridCol w="9266164"/>
              </a:tblGrid>
              <a:tr h="579120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245"/>
                        </a:spcBef>
                      </a:pPr>
                      <a:r>
                        <a:rPr sz="16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Kiểu dữ</a:t>
                      </a:r>
                      <a:r>
                        <a:rPr sz="1600" b="1" spc="-2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6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liệu</a:t>
                      </a:r>
                      <a:endParaRPr sz="1600" dirty="0">
                        <a:latin typeface="Calibri"/>
                        <a:cs typeface="Calibri"/>
                      </a:endParaRPr>
                    </a:p>
                  </a:txBody>
                  <a:tcPr marL="0" marR="0" marT="158115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300" dirty="0">
                        <a:latin typeface="Times New Roman"/>
                        <a:cs typeface="Times New Roman"/>
                      </a:endParaRPr>
                    </a:p>
                    <a:p>
                      <a:pPr marL="188595" algn="ctr">
                        <a:lnSpc>
                          <a:spcPct val="100000"/>
                        </a:lnSpc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Mô</a:t>
                      </a:r>
                      <a:r>
                        <a:rPr sz="1600" b="1" spc="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tả</a:t>
                      </a:r>
                      <a:endParaRPr sz="1600" dirty="0">
                        <a:latin typeface="Calibri"/>
                        <a:cs typeface="Calibri"/>
                      </a:endParaRPr>
                    </a:p>
                  </a:txBody>
                  <a:tcPr marL="0" marR="0" marT="3175" marB="0">
                    <a:solidFill>
                      <a:srgbClr val="943735"/>
                    </a:solidFill>
                  </a:tcPr>
                </a:tc>
              </a:tr>
              <a:tr h="446405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0"/>
                        </a:spcBef>
                      </a:pPr>
                      <a:r>
                        <a:rPr sz="1300" b="1" spc="-25" dirty="0">
                          <a:latin typeface="Calibri"/>
                          <a:cs typeface="Calibri"/>
                        </a:rPr>
                        <a:t>Text</a:t>
                      </a:r>
                      <a:r>
                        <a:rPr sz="13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300" b="1" spc="0" dirty="0">
                          <a:latin typeface="Calibri"/>
                          <a:cs typeface="Calibri"/>
                        </a:rPr>
                        <a:t>Strings</a:t>
                      </a:r>
                      <a:endParaRPr sz="1300">
                        <a:latin typeface="Calibri"/>
                        <a:cs typeface="Calibri"/>
                      </a:endParaRPr>
                    </a:p>
                  </a:txBody>
                  <a:tcPr marL="0" marR="0" marT="12065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81305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thể nội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dung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văn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bản, đó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là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có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đọc được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bởi người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sử</a:t>
                      </a:r>
                      <a:r>
                        <a:rPr sz="1300" spc="-1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dụng.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63194" marB="0">
                    <a:solidFill>
                      <a:srgbClr val="D6E3BC"/>
                    </a:solidFill>
                  </a:tcPr>
                </a:tc>
              </a:tr>
              <a:tr h="933846">
                <a:tc>
                  <a:txBody>
                    <a:bodyPr/>
                    <a:lstStyle/>
                    <a:p>
                      <a:pPr marL="72000" marR="431800">
                        <a:lnSpc>
                          <a:spcPct val="100000"/>
                        </a:lnSpc>
                        <a:spcBef>
                          <a:spcPts val="900"/>
                        </a:spcBef>
                      </a:pPr>
                      <a:r>
                        <a:rPr sz="1300" b="1" spc="5" dirty="0">
                          <a:latin typeface="Calibri"/>
                          <a:cs typeface="Calibri"/>
                        </a:rPr>
                        <a:t>Uniform</a:t>
                      </a:r>
                      <a:r>
                        <a:rPr sz="13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300" b="1" dirty="0">
                          <a:latin typeface="Calibri"/>
                          <a:cs typeface="Calibri"/>
                        </a:rPr>
                        <a:t>Resource  </a:t>
                      </a:r>
                      <a:r>
                        <a:rPr sz="1300" b="1" spc="0" dirty="0">
                          <a:latin typeface="Calibri"/>
                          <a:cs typeface="Calibri"/>
                        </a:rPr>
                        <a:t>Identifiers</a:t>
                      </a:r>
                      <a:r>
                        <a:rPr sz="13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300" b="1" spc="5" dirty="0">
                          <a:latin typeface="Calibri"/>
                          <a:cs typeface="Calibri"/>
                        </a:rPr>
                        <a:t>(URIs)</a:t>
                      </a:r>
                      <a:endParaRPr sz="1300" dirty="0">
                        <a:latin typeface="Calibri"/>
                        <a:cs typeface="Calibri"/>
                      </a:endParaRPr>
                    </a:p>
                  </a:txBody>
                  <a:tcPr marL="0" marR="0" marT="11430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81305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Xác định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vị trí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của các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trang web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hoặc các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tập tin</a:t>
                      </a:r>
                      <a:r>
                        <a:rPr sz="1300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mạng.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63194" marB="0">
                    <a:solidFill>
                      <a:srgbClr val="F1DCDB"/>
                    </a:solidFill>
                  </a:tcPr>
                </a:tc>
              </a:tr>
              <a:tr h="521969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0"/>
                        </a:spcBef>
                      </a:pPr>
                      <a:r>
                        <a:rPr sz="1300" b="1" spc="0" dirty="0">
                          <a:latin typeface="Calibri"/>
                          <a:cs typeface="Calibri"/>
                        </a:rPr>
                        <a:t>Colors</a:t>
                      </a:r>
                      <a:endParaRPr sz="1300" dirty="0">
                        <a:latin typeface="Calibri"/>
                        <a:cs typeface="Calibri"/>
                      </a:endParaRPr>
                    </a:p>
                  </a:txBody>
                  <a:tcPr marL="0" marR="0" marT="12065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81305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Xác định màu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sắc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được áp dụng cho các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nội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dung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trên trang</a:t>
                      </a:r>
                      <a:r>
                        <a:rPr sz="1300" spc="-1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web.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63194" marB="0">
                    <a:solidFill>
                      <a:srgbClr val="D6E3BC"/>
                    </a:solidFill>
                  </a:tcPr>
                </a:tc>
              </a:tr>
              <a:tr h="782299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0"/>
                        </a:spcBef>
                      </a:pPr>
                      <a:r>
                        <a:rPr sz="1300" b="1" spc="5" dirty="0">
                          <a:latin typeface="Calibri"/>
                          <a:cs typeface="Calibri"/>
                        </a:rPr>
                        <a:t>Lengths</a:t>
                      </a:r>
                      <a:endParaRPr sz="1300" dirty="0">
                        <a:latin typeface="Calibri"/>
                        <a:cs typeface="Calibri"/>
                      </a:endParaRPr>
                    </a:p>
                  </a:txBody>
                  <a:tcPr marL="0" marR="0" marT="12065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81305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Xác</a:t>
                      </a:r>
                      <a:r>
                        <a:rPr sz="1300" spc="10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</a:t>
                      </a:r>
                      <a:r>
                        <a:rPr sz="1300" spc="10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khoảng</a:t>
                      </a:r>
                      <a:r>
                        <a:rPr sz="1300" spc="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cách</a:t>
                      </a:r>
                      <a:r>
                        <a:rPr sz="1300" spc="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giữa</a:t>
                      </a:r>
                      <a:r>
                        <a:rPr sz="1300" spc="1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các</a:t>
                      </a:r>
                      <a:r>
                        <a:rPr sz="13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phần</a:t>
                      </a:r>
                      <a:r>
                        <a:rPr sz="13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tử</a:t>
                      </a:r>
                      <a:r>
                        <a:rPr sz="1300" spc="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HTML.</a:t>
                      </a:r>
                      <a:r>
                        <a:rPr sz="13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Giá</a:t>
                      </a:r>
                      <a:r>
                        <a:rPr sz="1300" spc="1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trị</a:t>
                      </a:r>
                      <a:r>
                        <a:rPr sz="13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chiều</a:t>
                      </a:r>
                      <a:r>
                        <a:rPr sz="13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dài</a:t>
                      </a:r>
                      <a:r>
                        <a:rPr sz="1300" spc="10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có</a:t>
                      </a:r>
                      <a:r>
                        <a:rPr sz="13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thể</a:t>
                      </a:r>
                      <a:r>
                        <a:rPr sz="1300" spc="10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 err="1">
                          <a:latin typeface="Arial"/>
                          <a:cs typeface="Arial"/>
                        </a:rPr>
                        <a:t>được</a:t>
                      </a:r>
                      <a:r>
                        <a:rPr sz="13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 err="1" smtClean="0">
                          <a:latin typeface="Arial"/>
                          <a:cs typeface="Arial"/>
                        </a:rPr>
                        <a:t>trong</a:t>
                      </a:r>
                      <a:r>
                        <a:rPr lang="en-US" sz="1300" spc="0" baseline="0" dirty="0" smtClean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 smtClean="0">
                          <a:latin typeface="Arial"/>
                          <a:cs typeface="Arial"/>
                        </a:rPr>
                        <a:t>Pixels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, dài,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hoặc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MultiLength. Pixel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tham khảo các chấm nhỏ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trên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màn</a:t>
                      </a:r>
                      <a:r>
                        <a:rPr sz="1300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hình.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67640" marB="0">
                    <a:solidFill>
                      <a:srgbClr val="F1DCDB"/>
                    </a:solidFill>
                  </a:tcPr>
                </a:tc>
              </a:tr>
              <a:tr h="951339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0"/>
                        </a:spcBef>
                      </a:pPr>
                      <a:r>
                        <a:rPr sz="1300" b="1" spc="0" dirty="0">
                          <a:latin typeface="Calibri"/>
                          <a:cs typeface="Calibri"/>
                        </a:rPr>
                        <a:t>Content</a:t>
                      </a:r>
                      <a:r>
                        <a:rPr sz="13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300" b="1" spc="0" dirty="0">
                          <a:latin typeface="Calibri"/>
                          <a:cs typeface="Calibri"/>
                        </a:rPr>
                        <a:t>Types</a:t>
                      </a:r>
                      <a:endParaRPr sz="1300">
                        <a:latin typeface="Calibri"/>
                        <a:cs typeface="Calibri"/>
                      </a:endParaRPr>
                    </a:p>
                  </a:txBody>
                  <a:tcPr marL="0" marR="0" marT="12065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81305" marR="82550" algn="just">
                        <a:lnSpc>
                          <a:spcPct val="101499"/>
                        </a:lnSpc>
                        <a:spcBef>
                          <a:spcPts val="97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Xác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loại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nội dung được hiển </a:t>
                      </a:r>
                      <a:r>
                        <a:rPr sz="1300" dirty="0">
                          <a:latin typeface="Arial"/>
                          <a:cs typeface="Arial"/>
                        </a:rPr>
                        <a:t>thị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trên một trang web. Các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loại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nội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dung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bao </a:t>
                      </a:r>
                      <a:r>
                        <a:rPr sz="1300" spc="15" dirty="0">
                          <a:latin typeface="Arial"/>
                          <a:cs typeface="Arial"/>
                        </a:rPr>
                        <a:t>gồm 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'text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/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html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"để hiển thị văn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bản,'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image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/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gif 'để hiển thị hình ảnh của một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định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dạng  gif.,' Video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/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mpg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'để hiển thị một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tập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tin video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có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dạng</a:t>
                      </a:r>
                      <a:r>
                        <a:rPr sz="1300" spc="-7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mpg..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3826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44955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9028" y="163070"/>
            <a:ext cx="10639551" cy="5425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388" y="61386"/>
            <a:ext cx="11477412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LOẠI DỮ </a:t>
            </a:r>
            <a:r>
              <a:rPr lang="vi-VN" sz="3000" b="1" spc="-11" dirty="0">
                <a:latin typeface="+mn-lt"/>
              </a:rPr>
              <a:t>LIỆU</a:t>
            </a:r>
            <a:r>
              <a:rPr lang="vi-VN" sz="3000" b="1" spc="-90" dirty="0">
                <a:latin typeface="+mn-lt"/>
              </a:rPr>
              <a:t> </a:t>
            </a:r>
            <a:r>
              <a:rPr lang="vi-VN" sz="3000" b="1" spc="-5" dirty="0">
                <a:latin typeface="+mn-lt"/>
              </a:rPr>
              <a:t>2-2</a:t>
            </a:r>
          </a:p>
        </p:txBody>
      </p:sp>
      <p:sp>
        <p:nvSpPr>
          <p:cNvPr id="29" name="object 29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13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5" y="1004392"/>
            <a:ext cx="5925820" cy="296076"/>
          </a:xfrm>
          <a:prstGeom prst="rect">
            <a:avLst/>
          </a:prstGeom>
        </p:spPr>
        <p:txBody>
          <a:bodyPr vert="horz" wrap="square" lIns="0" tIns="18893" rIns="0" bIns="0" rtlCol="0">
            <a:spAutoFit/>
          </a:bodyPr>
          <a:lstStyle/>
          <a:p>
            <a:pPr marL="341610" indent="-326493">
              <a:spcBef>
                <a:spcPts val="149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Hình sau liệt </a:t>
            </a:r>
            <a:r>
              <a:rPr spc="-30" dirty="0">
                <a:latin typeface="Calibri"/>
                <a:cs typeface="Calibri"/>
              </a:rPr>
              <a:t>kê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5" dirty="0">
                <a:latin typeface="Calibri"/>
                <a:cs typeface="Calibri"/>
              </a:rPr>
              <a:t>kiểu dữ </a:t>
            </a:r>
            <a:r>
              <a:rPr dirty="0">
                <a:latin typeface="Calibri"/>
                <a:cs typeface="Calibri"/>
              </a:rPr>
              <a:t>liệu </a:t>
            </a:r>
            <a:r>
              <a:rPr spc="5" dirty="0">
                <a:latin typeface="Calibri"/>
                <a:cs typeface="Calibri"/>
              </a:rPr>
              <a:t>khác</a:t>
            </a:r>
            <a:r>
              <a:rPr spc="3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nhau: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776214" y="3201161"/>
            <a:ext cx="2336801" cy="1676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776214" y="3201161"/>
            <a:ext cx="2336801" cy="1676400"/>
          </a:xfrm>
          <a:custGeom>
            <a:avLst/>
            <a:gdLst/>
            <a:ahLst/>
            <a:cxnLst/>
            <a:rect l="l" t="t" r="r" b="b"/>
            <a:pathLst>
              <a:path w="1752600" h="1676400">
                <a:moveTo>
                  <a:pt x="0" y="838200"/>
                </a:moveTo>
                <a:lnTo>
                  <a:pt x="1387" y="790636"/>
                </a:lnTo>
                <a:lnTo>
                  <a:pt x="5499" y="743769"/>
                </a:lnTo>
                <a:lnTo>
                  <a:pt x="12261" y="697668"/>
                </a:lnTo>
                <a:lnTo>
                  <a:pt x="21601" y="652405"/>
                </a:lnTo>
                <a:lnTo>
                  <a:pt x="33444" y="608050"/>
                </a:lnTo>
                <a:lnTo>
                  <a:pt x="47716" y="564674"/>
                </a:lnTo>
                <a:lnTo>
                  <a:pt x="64343" y="522348"/>
                </a:lnTo>
                <a:lnTo>
                  <a:pt x="83251" y="481142"/>
                </a:lnTo>
                <a:lnTo>
                  <a:pt x="104367" y="441128"/>
                </a:lnTo>
                <a:lnTo>
                  <a:pt x="127616" y="402376"/>
                </a:lnTo>
                <a:lnTo>
                  <a:pt x="152923" y="364956"/>
                </a:lnTo>
                <a:lnTo>
                  <a:pt x="180217" y="328940"/>
                </a:lnTo>
                <a:lnTo>
                  <a:pt x="209421" y="294399"/>
                </a:lnTo>
                <a:lnTo>
                  <a:pt x="240464" y="261403"/>
                </a:lnTo>
                <a:lnTo>
                  <a:pt x="273269" y="230023"/>
                </a:lnTo>
                <a:lnTo>
                  <a:pt x="307764" y="200329"/>
                </a:lnTo>
                <a:lnTo>
                  <a:pt x="343875" y="172393"/>
                </a:lnTo>
                <a:lnTo>
                  <a:pt x="381527" y="146285"/>
                </a:lnTo>
                <a:lnTo>
                  <a:pt x="420647" y="122076"/>
                </a:lnTo>
                <a:lnTo>
                  <a:pt x="461161" y="99837"/>
                </a:lnTo>
                <a:lnTo>
                  <a:pt x="502995" y="79638"/>
                </a:lnTo>
                <a:lnTo>
                  <a:pt x="546074" y="61551"/>
                </a:lnTo>
                <a:lnTo>
                  <a:pt x="590325" y="45645"/>
                </a:lnTo>
                <a:lnTo>
                  <a:pt x="635674" y="31993"/>
                </a:lnTo>
                <a:lnTo>
                  <a:pt x="682047" y="20664"/>
                </a:lnTo>
                <a:lnTo>
                  <a:pt x="729370" y="11729"/>
                </a:lnTo>
                <a:lnTo>
                  <a:pt x="777569" y="5260"/>
                </a:lnTo>
                <a:lnTo>
                  <a:pt x="826570" y="1326"/>
                </a:lnTo>
                <a:lnTo>
                  <a:pt x="876300" y="0"/>
                </a:lnTo>
                <a:lnTo>
                  <a:pt x="926029" y="1326"/>
                </a:lnTo>
                <a:lnTo>
                  <a:pt x="975030" y="5260"/>
                </a:lnTo>
                <a:lnTo>
                  <a:pt x="1023229" y="11729"/>
                </a:lnTo>
                <a:lnTo>
                  <a:pt x="1070552" y="20664"/>
                </a:lnTo>
                <a:lnTo>
                  <a:pt x="1116925" y="31993"/>
                </a:lnTo>
                <a:lnTo>
                  <a:pt x="1162274" y="45645"/>
                </a:lnTo>
                <a:lnTo>
                  <a:pt x="1206525" y="61551"/>
                </a:lnTo>
                <a:lnTo>
                  <a:pt x="1249604" y="79638"/>
                </a:lnTo>
                <a:lnTo>
                  <a:pt x="1291438" y="99837"/>
                </a:lnTo>
                <a:lnTo>
                  <a:pt x="1331952" y="122076"/>
                </a:lnTo>
                <a:lnTo>
                  <a:pt x="1371072" y="146285"/>
                </a:lnTo>
                <a:lnTo>
                  <a:pt x="1408724" y="172393"/>
                </a:lnTo>
                <a:lnTo>
                  <a:pt x="1444835" y="200329"/>
                </a:lnTo>
                <a:lnTo>
                  <a:pt x="1479330" y="230023"/>
                </a:lnTo>
                <a:lnTo>
                  <a:pt x="1512135" y="261403"/>
                </a:lnTo>
                <a:lnTo>
                  <a:pt x="1543178" y="294399"/>
                </a:lnTo>
                <a:lnTo>
                  <a:pt x="1572382" y="328940"/>
                </a:lnTo>
                <a:lnTo>
                  <a:pt x="1599676" y="364956"/>
                </a:lnTo>
                <a:lnTo>
                  <a:pt x="1624983" y="402376"/>
                </a:lnTo>
                <a:lnTo>
                  <a:pt x="1648232" y="441128"/>
                </a:lnTo>
                <a:lnTo>
                  <a:pt x="1669348" y="481142"/>
                </a:lnTo>
                <a:lnTo>
                  <a:pt x="1688256" y="522348"/>
                </a:lnTo>
                <a:lnTo>
                  <a:pt x="1704883" y="564674"/>
                </a:lnTo>
                <a:lnTo>
                  <a:pt x="1719155" y="608050"/>
                </a:lnTo>
                <a:lnTo>
                  <a:pt x="1730998" y="652405"/>
                </a:lnTo>
                <a:lnTo>
                  <a:pt x="1740338" y="697668"/>
                </a:lnTo>
                <a:lnTo>
                  <a:pt x="1747100" y="743769"/>
                </a:lnTo>
                <a:lnTo>
                  <a:pt x="1751212" y="790636"/>
                </a:lnTo>
                <a:lnTo>
                  <a:pt x="1752600" y="838200"/>
                </a:lnTo>
                <a:lnTo>
                  <a:pt x="1751212" y="885763"/>
                </a:lnTo>
                <a:lnTo>
                  <a:pt x="1747100" y="932630"/>
                </a:lnTo>
                <a:lnTo>
                  <a:pt x="1740338" y="978731"/>
                </a:lnTo>
                <a:lnTo>
                  <a:pt x="1730998" y="1023994"/>
                </a:lnTo>
                <a:lnTo>
                  <a:pt x="1719155" y="1068349"/>
                </a:lnTo>
                <a:lnTo>
                  <a:pt x="1704883" y="1111725"/>
                </a:lnTo>
                <a:lnTo>
                  <a:pt x="1688256" y="1154051"/>
                </a:lnTo>
                <a:lnTo>
                  <a:pt x="1669348" y="1195257"/>
                </a:lnTo>
                <a:lnTo>
                  <a:pt x="1648232" y="1235271"/>
                </a:lnTo>
                <a:lnTo>
                  <a:pt x="1624983" y="1274023"/>
                </a:lnTo>
                <a:lnTo>
                  <a:pt x="1599676" y="1311443"/>
                </a:lnTo>
                <a:lnTo>
                  <a:pt x="1572382" y="1347459"/>
                </a:lnTo>
                <a:lnTo>
                  <a:pt x="1543178" y="1382000"/>
                </a:lnTo>
                <a:lnTo>
                  <a:pt x="1512135" y="1414996"/>
                </a:lnTo>
                <a:lnTo>
                  <a:pt x="1479330" y="1446376"/>
                </a:lnTo>
                <a:lnTo>
                  <a:pt x="1444835" y="1476070"/>
                </a:lnTo>
                <a:lnTo>
                  <a:pt x="1408724" y="1504006"/>
                </a:lnTo>
                <a:lnTo>
                  <a:pt x="1371072" y="1530114"/>
                </a:lnTo>
                <a:lnTo>
                  <a:pt x="1331952" y="1554323"/>
                </a:lnTo>
                <a:lnTo>
                  <a:pt x="1291438" y="1576562"/>
                </a:lnTo>
                <a:lnTo>
                  <a:pt x="1249604" y="1596761"/>
                </a:lnTo>
                <a:lnTo>
                  <a:pt x="1206525" y="1614848"/>
                </a:lnTo>
                <a:lnTo>
                  <a:pt x="1162274" y="1630754"/>
                </a:lnTo>
                <a:lnTo>
                  <a:pt x="1116925" y="1644406"/>
                </a:lnTo>
                <a:lnTo>
                  <a:pt x="1070552" y="1655735"/>
                </a:lnTo>
                <a:lnTo>
                  <a:pt x="1023229" y="1664670"/>
                </a:lnTo>
                <a:lnTo>
                  <a:pt x="975030" y="1671139"/>
                </a:lnTo>
                <a:lnTo>
                  <a:pt x="926029" y="1675073"/>
                </a:lnTo>
                <a:lnTo>
                  <a:pt x="876300" y="1676400"/>
                </a:lnTo>
                <a:lnTo>
                  <a:pt x="826570" y="1675073"/>
                </a:lnTo>
                <a:lnTo>
                  <a:pt x="777569" y="1671139"/>
                </a:lnTo>
                <a:lnTo>
                  <a:pt x="729370" y="1664670"/>
                </a:lnTo>
                <a:lnTo>
                  <a:pt x="682047" y="1655735"/>
                </a:lnTo>
                <a:lnTo>
                  <a:pt x="635674" y="1644406"/>
                </a:lnTo>
                <a:lnTo>
                  <a:pt x="590325" y="1630754"/>
                </a:lnTo>
                <a:lnTo>
                  <a:pt x="546074" y="1614848"/>
                </a:lnTo>
                <a:lnTo>
                  <a:pt x="502995" y="1596761"/>
                </a:lnTo>
                <a:lnTo>
                  <a:pt x="461161" y="1576562"/>
                </a:lnTo>
                <a:lnTo>
                  <a:pt x="420647" y="1554323"/>
                </a:lnTo>
                <a:lnTo>
                  <a:pt x="381527" y="1530114"/>
                </a:lnTo>
                <a:lnTo>
                  <a:pt x="343875" y="1504006"/>
                </a:lnTo>
                <a:lnTo>
                  <a:pt x="307764" y="1476070"/>
                </a:lnTo>
                <a:lnTo>
                  <a:pt x="273269" y="1446376"/>
                </a:lnTo>
                <a:lnTo>
                  <a:pt x="240464" y="1414996"/>
                </a:lnTo>
                <a:lnTo>
                  <a:pt x="209421" y="1382000"/>
                </a:lnTo>
                <a:lnTo>
                  <a:pt x="180217" y="1347459"/>
                </a:lnTo>
                <a:lnTo>
                  <a:pt x="152923" y="1311443"/>
                </a:lnTo>
                <a:lnTo>
                  <a:pt x="127616" y="1274023"/>
                </a:lnTo>
                <a:lnTo>
                  <a:pt x="104367" y="1235271"/>
                </a:lnTo>
                <a:lnTo>
                  <a:pt x="83251" y="1195257"/>
                </a:lnTo>
                <a:lnTo>
                  <a:pt x="64343" y="1154051"/>
                </a:lnTo>
                <a:lnTo>
                  <a:pt x="47716" y="1111725"/>
                </a:lnTo>
                <a:lnTo>
                  <a:pt x="33444" y="1068349"/>
                </a:lnTo>
                <a:lnTo>
                  <a:pt x="21601" y="1023994"/>
                </a:lnTo>
                <a:lnTo>
                  <a:pt x="12261" y="978731"/>
                </a:lnTo>
                <a:lnTo>
                  <a:pt x="5499" y="932630"/>
                </a:lnTo>
                <a:lnTo>
                  <a:pt x="1387" y="885763"/>
                </a:lnTo>
                <a:lnTo>
                  <a:pt x="0" y="8382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5264571" y="3648837"/>
            <a:ext cx="1359748" cy="891663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 marR="6047" indent="6801" algn="just">
              <a:spcBef>
                <a:spcPts val="114"/>
              </a:spcBef>
            </a:pPr>
            <a:r>
              <a:rPr sz="1900" b="1" spc="-11" dirty="0">
                <a:latin typeface="Calibri"/>
                <a:cs typeface="Calibri"/>
              </a:rPr>
              <a:t>Các </a:t>
            </a:r>
            <a:r>
              <a:rPr sz="1900" b="1" spc="-5" dirty="0">
                <a:latin typeface="Calibri"/>
                <a:cs typeface="Calibri"/>
              </a:rPr>
              <a:t>kiểu dữ  liệu </a:t>
            </a:r>
            <a:r>
              <a:rPr sz="1900" b="1" spc="-11" dirty="0">
                <a:latin typeface="Calibri"/>
                <a:cs typeface="Calibri"/>
              </a:rPr>
              <a:t>cơ </a:t>
            </a:r>
            <a:r>
              <a:rPr sz="1900" b="1" spc="-5" dirty="0">
                <a:latin typeface="Calibri"/>
                <a:cs typeface="Calibri"/>
              </a:rPr>
              <a:t>bản  </a:t>
            </a:r>
            <a:r>
              <a:rPr sz="1900" b="1" spc="-11" dirty="0">
                <a:latin typeface="Calibri"/>
                <a:cs typeface="Calibri"/>
              </a:rPr>
              <a:t>trong</a:t>
            </a:r>
            <a:r>
              <a:rPr sz="1900" b="1" spc="-60" dirty="0">
                <a:latin typeface="Calibri"/>
                <a:cs typeface="Calibri"/>
              </a:rPr>
              <a:t> </a:t>
            </a:r>
            <a:r>
              <a:rPr sz="1900" b="1" spc="-5" dirty="0">
                <a:latin typeface="Calibri"/>
                <a:cs typeface="Calibri"/>
              </a:rPr>
              <a:t>HTML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2744216" y="2896362"/>
            <a:ext cx="1625599" cy="11430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744216" y="2896362"/>
            <a:ext cx="1625599" cy="1143001"/>
          </a:xfrm>
          <a:custGeom>
            <a:avLst/>
            <a:gdLst/>
            <a:ahLst/>
            <a:cxnLst/>
            <a:rect l="l" t="t" r="r" b="b"/>
            <a:pathLst>
              <a:path w="1219200" h="1143000">
                <a:moveTo>
                  <a:pt x="0" y="571500"/>
                </a:moveTo>
                <a:lnTo>
                  <a:pt x="2020" y="524632"/>
                </a:lnTo>
                <a:lnTo>
                  <a:pt x="7978" y="478808"/>
                </a:lnTo>
                <a:lnTo>
                  <a:pt x="17716" y="434173"/>
                </a:lnTo>
                <a:lnTo>
                  <a:pt x="31077" y="390875"/>
                </a:lnTo>
                <a:lnTo>
                  <a:pt x="47904" y="349061"/>
                </a:lnTo>
                <a:lnTo>
                  <a:pt x="68041" y="308878"/>
                </a:lnTo>
                <a:lnTo>
                  <a:pt x="91331" y="270474"/>
                </a:lnTo>
                <a:lnTo>
                  <a:pt x="117616" y="233994"/>
                </a:lnTo>
                <a:lnTo>
                  <a:pt x="146740" y="199588"/>
                </a:lnTo>
                <a:lnTo>
                  <a:pt x="178546" y="167401"/>
                </a:lnTo>
                <a:lnTo>
                  <a:pt x="212877" y="137582"/>
                </a:lnTo>
                <a:lnTo>
                  <a:pt x="249576" y="110276"/>
                </a:lnTo>
                <a:lnTo>
                  <a:pt x="288486" y="85632"/>
                </a:lnTo>
                <a:lnTo>
                  <a:pt x="329451" y="63796"/>
                </a:lnTo>
                <a:lnTo>
                  <a:pt x="372314" y="44916"/>
                </a:lnTo>
                <a:lnTo>
                  <a:pt x="416917" y="29138"/>
                </a:lnTo>
                <a:lnTo>
                  <a:pt x="463104" y="16611"/>
                </a:lnTo>
                <a:lnTo>
                  <a:pt x="510718" y="7480"/>
                </a:lnTo>
                <a:lnTo>
                  <a:pt x="559602" y="1894"/>
                </a:lnTo>
                <a:lnTo>
                  <a:pt x="609600" y="0"/>
                </a:lnTo>
                <a:lnTo>
                  <a:pt x="659597" y="1894"/>
                </a:lnTo>
                <a:lnTo>
                  <a:pt x="708481" y="7480"/>
                </a:lnTo>
                <a:lnTo>
                  <a:pt x="756095" y="16611"/>
                </a:lnTo>
                <a:lnTo>
                  <a:pt x="802282" y="29138"/>
                </a:lnTo>
                <a:lnTo>
                  <a:pt x="846885" y="44916"/>
                </a:lnTo>
                <a:lnTo>
                  <a:pt x="889748" y="63796"/>
                </a:lnTo>
                <a:lnTo>
                  <a:pt x="930713" y="85632"/>
                </a:lnTo>
                <a:lnTo>
                  <a:pt x="969623" y="110276"/>
                </a:lnTo>
                <a:lnTo>
                  <a:pt x="1006322" y="137582"/>
                </a:lnTo>
                <a:lnTo>
                  <a:pt x="1040653" y="167401"/>
                </a:lnTo>
                <a:lnTo>
                  <a:pt x="1072459" y="199588"/>
                </a:lnTo>
                <a:lnTo>
                  <a:pt x="1101583" y="233994"/>
                </a:lnTo>
                <a:lnTo>
                  <a:pt x="1127868" y="270474"/>
                </a:lnTo>
                <a:lnTo>
                  <a:pt x="1151158" y="308878"/>
                </a:lnTo>
                <a:lnTo>
                  <a:pt x="1171295" y="349061"/>
                </a:lnTo>
                <a:lnTo>
                  <a:pt x="1188122" y="390875"/>
                </a:lnTo>
                <a:lnTo>
                  <a:pt x="1201483" y="434173"/>
                </a:lnTo>
                <a:lnTo>
                  <a:pt x="1211221" y="478808"/>
                </a:lnTo>
                <a:lnTo>
                  <a:pt x="1217179" y="524632"/>
                </a:lnTo>
                <a:lnTo>
                  <a:pt x="1219200" y="571500"/>
                </a:lnTo>
                <a:lnTo>
                  <a:pt x="1217179" y="618367"/>
                </a:lnTo>
                <a:lnTo>
                  <a:pt x="1211221" y="664191"/>
                </a:lnTo>
                <a:lnTo>
                  <a:pt x="1201483" y="708826"/>
                </a:lnTo>
                <a:lnTo>
                  <a:pt x="1188122" y="752124"/>
                </a:lnTo>
                <a:lnTo>
                  <a:pt x="1171295" y="793938"/>
                </a:lnTo>
                <a:lnTo>
                  <a:pt x="1151158" y="834121"/>
                </a:lnTo>
                <a:lnTo>
                  <a:pt x="1127868" y="872525"/>
                </a:lnTo>
                <a:lnTo>
                  <a:pt x="1101583" y="909005"/>
                </a:lnTo>
                <a:lnTo>
                  <a:pt x="1072459" y="943411"/>
                </a:lnTo>
                <a:lnTo>
                  <a:pt x="1040653" y="975598"/>
                </a:lnTo>
                <a:lnTo>
                  <a:pt x="1006322" y="1005417"/>
                </a:lnTo>
                <a:lnTo>
                  <a:pt x="969623" y="1032723"/>
                </a:lnTo>
                <a:lnTo>
                  <a:pt x="930713" y="1057367"/>
                </a:lnTo>
                <a:lnTo>
                  <a:pt x="889748" y="1079203"/>
                </a:lnTo>
                <a:lnTo>
                  <a:pt x="846885" y="1098083"/>
                </a:lnTo>
                <a:lnTo>
                  <a:pt x="802282" y="1113861"/>
                </a:lnTo>
                <a:lnTo>
                  <a:pt x="756095" y="1126388"/>
                </a:lnTo>
                <a:lnTo>
                  <a:pt x="708481" y="1135519"/>
                </a:lnTo>
                <a:lnTo>
                  <a:pt x="659597" y="1141105"/>
                </a:lnTo>
                <a:lnTo>
                  <a:pt x="609600" y="1143000"/>
                </a:lnTo>
                <a:lnTo>
                  <a:pt x="559602" y="1141105"/>
                </a:lnTo>
                <a:lnTo>
                  <a:pt x="510718" y="1135519"/>
                </a:lnTo>
                <a:lnTo>
                  <a:pt x="463104" y="1126388"/>
                </a:lnTo>
                <a:lnTo>
                  <a:pt x="416917" y="1113861"/>
                </a:lnTo>
                <a:lnTo>
                  <a:pt x="372314" y="1098083"/>
                </a:lnTo>
                <a:lnTo>
                  <a:pt x="329451" y="1079203"/>
                </a:lnTo>
                <a:lnTo>
                  <a:pt x="288486" y="1057367"/>
                </a:lnTo>
                <a:lnTo>
                  <a:pt x="249576" y="1032723"/>
                </a:lnTo>
                <a:lnTo>
                  <a:pt x="212877" y="1005417"/>
                </a:lnTo>
                <a:lnTo>
                  <a:pt x="178546" y="975598"/>
                </a:lnTo>
                <a:lnTo>
                  <a:pt x="146740" y="943411"/>
                </a:lnTo>
                <a:lnTo>
                  <a:pt x="117616" y="909005"/>
                </a:lnTo>
                <a:lnTo>
                  <a:pt x="91331" y="872525"/>
                </a:lnTo>
                <a:lnTo>
                  <a:pt x="68041" y="834121"/>
                </a:lnTo>
                <a:lnTo>
                  <a:pt x="47904" y="793938"/>
                </a:lnTo>
                <a:lnTo>
                  <a:pt x="31077" y="752124"/>
                </a:lnTo>
                <a:lnTo>
                  <a:pt x="17716" y="708826"/>
                </a:lnTo>
                <a:lnTo>
                  <a:pt x="7978" y="664191"/>
                </a:lnTo>
                <a:lnTo>
                  <a:pt x="2020" y="618367"/>
                </a:lnTo>
                <a:lnTo>
                  <a:pt x="0" y="5715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3185499" y="3320617"/>
            <a:ext cx="741679" cy="306888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spcBef>
                <a:spcPts val="114"/>
              </a:spcBef>
            </a:pPr>
            <a:r>
              <a:rPr sz="1900" spc="-5" dirty="0">
                <a:latin typeface="Calibri"/>
                <a:cs typeface="Calibri"/>
              </a:rPr>
              <a:t>Độ</a:t>
            </a:r>
            <a:r>
              <a:rPr sz="1900" spc="-65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dài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127752" y="1677163"/>
            <a:ext cx="1625599" cy="114300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127752" y="1677163"/>
            <a:ext cx="1625599" cy="1143001"/>
          </a:xfrm>
          <a:custGeom>
            <a:avLst/>
            <a:gdLst/>
            <a:ahLst/>
            <a:cxnLst/>
            <a:rect l="l" t="t" r="r" b="b"/>
            <a:pathLst>
              <a:path w="1219200" h="1143000">
                <a:moveTo>
                  <a:pt x="0" y="571500"/>
                </a:moveTo>
                <a:lnTo>
                  <a:pt x="2020" y="524632"/>
                </a:lnTo>
                <a:lnTo>
                  <a:pt x="7978" y="478808"/>
                </a:lnTo>
                <a:lnTo>
                  <a:pt x="17716" y="434173"/>
                </a:lnTo>
                <a:lnTo>
                  <a:pt x="31077" y="390875"/>
                </a:lnTo>
                <a:lnTo>
                  <a:pt x="47904" y="349061"/>
                </a:lnTo>
                <a:lnTo>
                  <a:pt x="68041" y="308878"/>
                </a:lnTo>
                <a:lnTo>
                  <a:pt x="91331" y="270474"/>
                </a:lnTo>
                <a:lnTo>
                  <a:pt x="117616" y="233994"/>
                </a:lnTo>
                <a:lnTo>
                  <a:pt x="146740" y="199588"/>
                </a:lnTo>
                <a:lnTo>
                  <a:pt x="178546" y="167401"/>
                </a:lnTo>
                <a:lnTo>
                  <a:pt x="212877" y="137582"/>
                </a:lnTo>
                <a:lnTo>
                  <a:pt x="249576" y="110276"/>
                </a:lnTo>
                <a:lnTo>
                  <a:pt x="288486" y="85632"/>
                </a:lnTo>
                <a:lnTo>
                  <a:pt x="329451" y="63796"/>
                </a:lnTo>
                <a:lnTo>
                  <a:pt x="372314" y="44916"/>
                </a:lnTo>
                <a:lnTo>
                  <a:pt x="416917" y="29138"/>
                </a:lnTo>
                <a:lnTo>
                  <a:pt x="463104" y="16611"/>
                </a:lnTo>
                <a:lnTo>
                  <a:pt x="510718" y="7480"/>
                </a:lnTo>
                <a:lnTo>
                  <a:pt x="559602" y="1894"/>
                </a:lnTo>
                <a:lnTo>
                  <a:pt x="609600" y="0"/>
                </a:lnTo>
                <a:lnTo>
                  <a:pt x="659597" y="1894"/>
                </a:lnTo>
                <a:lnTo>
                  <a:pt x="708481" y="7480"/>
                </a:lnTo>
                <a:lnTo>
                  <a:pt x="756095" y="16611"/>
                </a:lnTo>
                <a:lnTo>
                  <a:pt x="802282" y="29138"/>
                </a:lnTo>
                <a:lnTo>
                  <a:pt x="846885" y="44916"/>
                </a:lnTo>
                <a:lnTo>
                  <a:pt x="889748" y="63796"/>
                </a:lnTo>
                <a:lnTo>
                  <a:pt x="930713" y="85632"/>
                </a:lnTo>
                <a:lnTo>
                  <a:pt x="969623" y="110276"/>
                </a:lnTo>
                <a:lnTo>
                  <a:pt x="1006322" y="137582"/>
                </a:lnTo>
                <a:lnTo>
                  <a:pt x="1040653" y="167401"/>
                </a:lnTo>
                <a:lnTo>
                  <a:pt x="1072459" y="199588"/>
                </a:lnTo>
                <a:lnTo>
                  <a:pt x="1101583" y="233994"/>
                </a:lnTo>
                <a:lnTo>
                  <a:pt x="1127868" y="270474"/>
                </a:lnTo>
                <a:lnTo>
                  <a:pt x="1151158" y="308878"/>
                </a:lnTo>
                <a:lnTo>
                  <a:pt x="1171295" y="349061"/>
                </a:lnTo>
                <a:lnTo>
                  <a:pt x="1188122" y="390875"/>
                </a:lnTo>
                <a:lnTo>
                  <a:pt x="1201483" y="434173"/>
                </a:lnTo>
                <a:lnTo>
                  <a:pt x="1211221" y="478808"/>
                </a:lnTo>
                <a:lnTo>
                  <a:pt x="1217179" y="524632"/>
                </a:lnTo>
                <a:lnTo>
                  <a:pt x="1219200" y="571500"/>
                </a:lnTo>
                <a:lnTo>
                  <a:pt x="1217179" y="618367"/>
                </a:lnTo>
                <a:lnTo>
                  <a:pt x="1211221" y="664191"/>
                </a:lnTo>
                <a:lnTo>
                  <a:pt x="1201483" y="708826"/>
                </a:lnTo>
                <a:lnTo>
                  <a:pt x="1188122" y="752124"/>
                </a:lnTo>
                <a:lnTo>
                  <a:pt x="1171295" y="793938"/>
                </a:lnTo>
                <a:lnTo>
                  <a:pt x="1151158" y="834121"/>
                </a:lnTo>
                <a:lnTo>
                  <a:pt x="1127868" y="872525"/>
                </a:lnTo>
                <a:lnTo>
                  <a:pt x="1101583" y="909005"/>
                </a:lnTo>
                <a:lnTo>
                  <a:pt x="1072459" y="943411"/>
                </a:lnTo>
                <a:lnTo>
                  <a:pt x="1040653" y="975598"/>
                </a:lnTo>
                <a:lnTo>
                  <a:pt x="1006322" y="1005417"/>
                </a:lnTo>
                <a:lnTo>
                  <a:pt x="969623" y="1032723"/>
                </a:lnTo>
                <a:lnTo>
                  <a:pt x="930713" y="1057367"/>
                </a:lnTo>
                <a:lnTo>
                  <a:pt x="889748" y="1079203"/>
                </a:lnTo>
                <a:lnTo>
                  <a:pt x="846885" y="1098083"/>
                </a:lnTo>
                <a:lnTo>
                  <a:pt x="802282" y="1113861"/>
                </a:lnTo>
                <a:lnTo>
                  <a:pt x="756095" y="1126388"/>
                </a:lnTo>
                <a:lnTo>
                  <a:pt x="708481" y="1135519"/>
                </a:lnTo>
                <a:lnTo>
                  <a:pt x="659597" y="1141105"/>
                </a:lnTo>
                <a:lnTo>
                  <a:pt x="609600" y="1143000"/>
                </a:lnTo>
                <a:lnTo>
                  <a:pt x="559602" y="1141105"/>
                </a:lnTo>
                <a:lnTo>
                  <a:pt x="510718" y="1135519"/>
                </a:lnTo>
                <a:lnTo>
                  <a:pt x="463104" y="1126388"/>
                </a:lnTo>
                <a:lnTo>
                  <a:pt x="416917" y="1113861"/>
                </a:lnTo>
                <a:lnTo>
                  <a:pt x="372314" y="1098083"/>
                </a:lnTo>
                <a:lnTo>
                  <a:pt x="329451" y="1079203"/>
                </a:lnTo>
                <a:lnTo>
                  <a:pt x="288486" y="1057367"/>
                </a:lnTo>
                <a:lnTo>
                  <a:pt x="249576" y="1032723"/>
                </a:lnTo>
                <a:lnTo>
                  <a:pt x="212877" y="1005417"/>
                </a:lnTo>
                <a:lnTo>
                  <a:pt x="178546" y="975598"/>
                </a:lnTo>
                <a:lnTo>
                  <a:pt x="146740" y="943411"/>
                </a:lnTo>
                <a:lnTo>
                  <a:pt x="117616" y="909005"/>
                </a:lnTo>
                <a:lnTo>
                  <a:pt x="91331" y="872525"/>
                </a:lnTo>
                <a:lnTo>
                  <a:pt x="68041" y="834121"/>
                </a:lnTo>
                <a:lnTo>
                  <a:pt x="47904" y="793938"/>
                </a:lnTo>
                <a:lnTo>
                  <a:pt x="31077" y="752124"/>
                </a:lnTo>
                <a:lnTo>
                  <a:pt x="17716" y="708826"/>
                </a:lnTo>
                <a:lnTo>
                  <a:pt x="7978" y="664191"/>
                </a:lnTo>
                <a:lnTo>
                  <a:pt x="2020" y="618367"/>
                </a:lnTo>
                <a:lnTo>
                  <a:pt x="0" y="5715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477934" y="1979801"/>
            <a:ext cx="923715" cy="599276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65515" marR="6047" indent="-151155">
              <a:spcBef>
                <a:spcPts val="114"/>
              </a:spcBef>
            </a:pPr>
            <a:r>
              <a:rPr sz="1900" spc="-5" dirty="0">
                <a:latin typeface="Calibri"/>
                <a:cs typeface="Calibri"/>
              </a:rPr>
              <a:t>Kiểu</a:t>
            </a:r>
            <a:r>
              <a:rPr sz="1900" spc="-71" dirty="0">
                <a:latin typeface="Calibri"/>
                <a:cs typeface="Calibri"/>
              </a:rPr>
              <a:t> </a:t>
            </a:r>
            <a:r>
              <a:rPr sz="1900" spc="-11" dirty="0">
                <a:latin typeface="Calibri"/>
                <a:cs typeface="Calibri"/>
              </a:rPr>
              <a:t>nội  </a:t>
            </a:r>
            <a:r>
              <a:rPr sz="1900" spc="-5" dirty="0">
                <a:latin typeface="Calibri"/>
                <a:cs typeface="Calibri"/>
              </a:rPr>
              <a:t>dung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621015" y="2896362"/>
            <a:ext cx="1625599" cy="11430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621015" y="2896362"/>
            <a:ext cx="1625599" cy="1143001"/>
          </a:xfrm>
          <a:custGeom>
            <a:avLst/>
            <a:gdLst/>
            <a:ahLst/>
            <a:cxnLst/>
            <a:rect l="l" t="t" r="r" b="b"/>
            <a:pathLst>
              <a:path w="1219200" h="1143000">
                <a:moveTo>
                  <a:pt x="0" y="571500"/>
                </a:moveTo>
                <a:lnTo>
                  <a:pt x="2020" y="524632"/>
                </a:lnTo>
                <a:lnTo>
                  <a:pt x="7978" y="478808"/>
                </a:lnTo>
                <a:lnTo>
                  <a:pt x="17716" y="434173"/>
                </a:lnTo>
                <a:lnTo>
                  <a:pt x="31077" y="390875"/>
                </a:lnTo>
                <a:lnTo>
                  <a:pt x="47904" y="349061"/>
                </a:lnTo>
                <a:lnTo>
                  <a:pt x="68041" y="308878"/>
                </a:lnTo>
                <a:lnTo>
                  <a:pt x="91331" y="270474"/>
                </a:lnTo>
                <a:lnTo>
                  <a:pt x="117616" y="233994"/>
                </a:lnTo>
                <a:lnTo>
                  <a:pt x="146740" y="199588"/>
                </a:lnTo>
                <a:lnTo>
                  <a:pt x="178546" y="167401"/>
                </a:lnTo>
                <a:lnTo>
                  <a:pt x="212877" y="137582"/>
                </a:lnTo>
                <a:lnTo>
                  <a:pt x="249576" y="110276"/>
                </a:lnTo>
                <a:lnTo>
                  <a:pt x="288486" y="85632"/>
                </a:lnTo>
                <a:lnTo>
                  <a:pt x="329451" y="63796"/>
                </a:lnTo>
                <a:lnTo>
                  <a:pt x="372314" y="44916"/>
                </a:lnTo>
                <a:lnTo>
                  <a:pt x="416917" y="29138"/>
                </a:lnTo>
                <a:lnTo>
                  <a:pt x="463104" y="16611"/>
                </a:lnTo>
                <a:lnTo>
                  <a:pt x="510718" y="7480"/>
                </a:lnTo>
                <a:lnTo>
                  <a:pt x="559602" y="1894"/>
                </a:lnTo>
                <a:lnTo>
                  <a:pt x="609600" y="0"/>
                </a:lnTo>
                <a:lnTo>
                  <a:pt x="659597" y="1894"/>
                </a:lnTo>
                <a:lnTo>
                  <a:pt x="708481" y="7480"/>
                </a:lnTo>
                <a:lnTo>
                  <a:pt x="756095" y="16611"/>
                </a:lnTo>
                <a:lnTo>
                  <a:pt x="802282" y="29138"/>
                </a:lnTo>
                <a:lnTo>
                  <a:pt x="846885" y="44916"/>
                </a:lnTo>
                <a:lnTo>
                  <a:pt x="889748" y="63796"/>
                </a:lnTo>
                <a:lnTo>
                  <a:pt x="930713" y="85632"/>
                </a:lnTo>
                <a:lnTo>
                  <a:pt x="969623" y="110276"/>
                </a:lnTo>
                <a:lnTo>
                  <a:pt x="1006322" y="137582"/>
                </a:lnTo>
                <a:lnTo>
                  <a:pt x="1040653" y="167401"/>
                </a:lnTo>
                <a:lnTo>
                  <a:pt x="1072459" y="199588"/>
                </a:lnTo>
                <a:lnTo>
                  <a:pt x="1101583" y="233994"/>
                </a:lnTo>
                <a:lnTo>
                  <a:pt x="1127868" y="270474"/>
                </a:lnTo>
                <a:lnTo>
                  <a:pt x="1151158" y="308878"/>
                </a:lnTo>
                <a:lnTo>
                  <a:pt x="1171295" y="349061"/>
                </a:lnTo>
                <a:lnTo>
                  <a:pt x="1188122" y="390875"/>
                </a:lnTo>
                <a:lnTo>
                  <a:pt x="1201483" y="434173"/>
                </a:lnTo>
                <a:lnTo>
                  <a:pt x="1211221" y="478808"/>
                </a:lnTo>
                <a:lnTo>
                  <a:pt x="1217179" y="524632"/>
                </a:lnTo>
                <a:lnTo>
                  <a:pt x="1219199" y="571500"/>
                </a:lnTo>
                <a:lnTo>
                  <a:pt x="1217179" y="618367"/>
                </a:lnTo>
                <a:lnTo>
                  <a:pt x="1211221" y="664191"/>
                </a:lnTo>
                <a:lnTo>
                  <a:pt x="1201483" y="708826"/>
                </a:lnTo>
                <a:lnTo>
                  <a:pt x="1188122" y="752124"/>
                </a:lnTo>
                <a:lnTo>
                  <a:pt x="1171295" y="793938"/>
                </a:lnTo>
                <a:lnTo>
                  <a:pt x="1151158" y="834121"/>
                </a:lnTo>
                <a:lnTo>
                  <a:pt x="1127868" y="872525"/>
                </a:lnTo>
                <a:lnTo>
                  <a:pt x="1101583" y="909005"/>
                </a:lnTo>
                <a:lnTo>
                  <a:pt x="1072459" y="943411"/>
                </a:lnTo>
                <a:lnTo>
                  <a:pt x="1040653" y="975598"/>
                </a:lnTo>
                <a:lnTo>
                  <a:pt x="1006322" y="1005417"/>
                </a:lnTo>
                <a:lnTo>
                  <a:pt x="969623" y="1032723"/>
                </a:lnTo>
                <a:lnTo>
                  <a:pt x="930713" y="1057367"/>
                </a:lnTo>
                <a:lnTo>
                  <a:pt x="889748" y="1079203"/>
                </a:lnTo>
                <a:lnTo>
                  <a:pt x="846885" y="1098083"/>
                </a:lnTo>
                <a:lnTo>
                  <a:pt x="802282" y="1113861"/>
                </a:lnTo>
                <a:lnTo>
                  <a:pt x="756095" y="1126388"/>
                </a:lnTo>
                <a:lnTo>
                  <a:pt x="708481" y="1135519"/>
                </a:lnTo>
                <a:lnTo>
                  <a:pt x="659597" y="1141105"/>
                </a:lnTo>
                <a:lnTo>
                  <a:pt x="609600" y="1143000"/>
                </a:lnTo>
                <a:lnTo>
                  <a:pt x="559602" y="1141105"/>
                </a:lnTo>
                <a:lnTo>
                  <a:pt x="510718" y="1135519"/>
                </a:lnTo>
                <a:lnTo>
                  <a:pt x="463104" y="1126388"/>
                </a:lnTo>
                <a:lnTo>
                  <a:pt x="416917" y="1113861"/>
                </a:lnTo>
                <a:lnTo>
                  <a:pt x="372314" y="1098083"/>
                </a:lnTo>
                <a:lnTo>
                  <a:pt x="329451" y="1079203"/>
                </a:lnTo>
                <a:lnTo>
                  <a:pt x="288486" y="1057367"/>
                </a:lnTo>
                <a:lnTo>
                  <a:pt x="249576" y="1032723"/>
                </a:lnTo>
                <a:lnTo>
                  <a:pt x="212877" y="1005417"/>
                </a:lnTo>
                <a:lnTo>
                  <a:pt x="178546" y="975598"/>
                </a:lnTo>
                <a:lnTo>
                  <a:pt x="146740" y="943411"/>
                </a:lnTo>
                <a:lnTo>
                  <a:pt x="117616" y="909005"/>
                </a:lnTo>
                <a:lnTo>
                  <a:pt x="91331" y="872525"/>
                </a:lnTo>
                <a:lnTo>
                  <a:pt x="68041" y="834121"/>
                </a:lnTo>
                <a:lnTo>
                  <a:pt x="47904" y="793938"/>
                </a:lnTo>
                <a:lnTo>
                  <a:pt x="31077" y="752124"/>
                </a:lnTo>
                <a:lnTo>
                  <a:pt x="17716" y="708826"/>
                </a:lnTo>
                <a:lnTo>
                  <a:pt x="7978" y="664191"/>
                </a:lnTo>
                <a:lnTo>
                  <a:pt x="2020" y="618367"/>
                </a:lnTo>
                <a:lnTo>
                  <a:pt x="0" y="5715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8115977" y="3198698"/>
            <a:ext cx="637541" cy="599276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68775">
              <a:spcBef>
                <a:spcPts val="114"/>
              </a:spcBef>
            </a:pPr>
            <a:r>
              <a:rPr sz="1900" spc="-5" dirty="0">
                <a:latin typeface="Calibri"/>
                <a:cs typeface="Calibri"/>
              </a:rPr>
              <a:t>Kiểu</a:t>
            </a:r>
            <a:endParaRPr sz="1900">
              <a:latin typeface="Calibri"/>
              <a:cs typeface="Calibri"/>
            </a:endParaRPr>
          </a:p>
          <a:p>
            <a:pPr marL="15114">
              <a:spcBef>
                <a:spcPts val="5"/>
              </a:spcBef>
            </a:pPr>
            <a:r>
              <a:rPr sz="1900" spc="-5" dirty="0">
                <a:latin typeface="Calibri"/>
                <a:cs typeface="Calibri"/>
              </a:rPr>
              <a:t>chuỗi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3658616" y="4877561"/>
            <a:ext cx="1625599" cy="11430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3658616" y="4877561"/>
            <a:ext cx="1625599" cy="1143001"/>
          </a:xfrm>
          <a:custGeom>
            <a:avLst/>
            <a:gdLst/>
            <a:ahLst/>
            <a:cxnLst/>
            <a:rect l="l" t="t" r="r" b="b"/>
            <a:pathLst>
              <a:path w="1219200" h="1143000">
                <a:moveTo>
                  <a:pt x="0" y="571500"/>
                </a:moveTo>
                <a:lnTo>
                  <a:pt x="2020" y="524632"/>
                </a:lnTo>
                <a:lnTo>
                  <a:pt x="7978" y="478808"/>
                </a:lnTo>
                <a:lnTo>
                  <a:pt x="17716" y="434173"/>
                </a:lnTo>
                <a:lnTo>
                  <a:pt x="31077" y="390875"/>
                </a:lnTo>
                <a:lnTo>
                  <a:pt x="47904" y="349061"/>
                </a:lnTo>
                <a:lnTo>
                  <a:pt x="68041" y="308878"/>
                </a:lnTo>
                <a:lnTo>
                  <a:pt x="91331" y="270474"/>
                </a:lnTo>
                <a:lnTo>
                  <a:pt x="117616" y="233994"/>
                </a:lnTo>
                <a:lnTo>
                  <a:pt x="146740" y="199588"/>
                </a:lnTo>
                <a:lnTo>
                  <a:pt x="178546" y="167401"/>
                </a:lnTo>
                <a:lnTo>
                  <a:pt x="212877" y="137582"/>
                </a:lnTo>
                <a:lnTo>
                  <a:pt x="249576" y="110276"/>
                </a:lnTo>
                <a:lnTo>
                  <a:pt x="288486" y="85632"/>
                </a:lnTo>
                <a:lnTo>
                  <a:pt x="329451" y="63796"/>
                </a:lnTo>
                <a:lnTo>
                  <a:pt x="372314" y="44916"/>
                </a:lnTo>
                <a:lnTo>
                  <a:pt x="416917" y="29138"/>
                </a:lnTo>
                <a:lnTo>
                  <a:pt x="463104" y="16611"/>
                </a:lnTo>
                <a:lnTo>
                  <a:pt x="510718" y="7480"/>
                </a:lnTo>
                <a:lnTo>
                  <a:pt x="559602" y="1894"/>
                </a:lnTo>
                <a:lnTo>
                  <a:pt x="609600" y="0"/>
                </a:lnTo>
                <a:lnTo>
                  <a:pt x="659597" y="1894"/>
                </a:lnTo>
                <a:lnTo>
                  <a:pt x="708481" y="7480"/>
                </a:lnTo>
                <a:lnTo>
                  <a:pt x="756095" y="16611"/>
                </a:lnTo>
                <a:lnTo>
                  <a:pt x="802282" y="29138"/>
                </a:lnTo>
                <a:lnTo>
                  <a:pt x="846885" y="44916"/>
                </a:lnTo>
                <a:lnTo>
                  <a:pt x="889748" y="63796"/>
                </a:lnTo>
                <a:lnTo>
                  <a:pt x="930713" y="85632"/>
                </a:lnTo>
                <a:lnTo>
                  <a:pt x="969623" y="110276"/>
                </a:lnTo>
                <a:lnTo>
                  <a:pt x="1006322" y="137582"/>
                </a:lnTo>
                <a:lnTo>
                  <a:pt x="1040653" y="167401"/>
                </a:lnTo>
                <a:lnTo>
                  <a:pt x="1072459" y="199588"/>
                </a:lnTo>
                <a:lnTo>
                  <a:pt x="1101583" y="233994"/>
                </a:lnTo>
                <a:lnTo>
                  <a:pt x="1127868" y="270474"/>
                </a:lnTo>
                <a:lnTo>
                  <a:pt x="1151158" y="308878"/>
                </a:lnTo>
                <a:lnTo>
                  <a:pt x="1171295" y="349061"/>
                </a:lnTo>
                <a:lnTo>
                  <a:pt x="1188122" y="390875"/>
                </a:lnTo>
                <a:lnTo>
                  <a:pt x="1201483" y="434173"/>
                </a:lnTo>
                <a:lnTo>
                  <a:pt x="1211221" y="478808"/>
                </a:lnTo>
                <a:lnTo>
                  <a:pt x="1217179" y="524632"/>
                </a:lnTo>
                <a:lnTo>
                  <a:pt x="1219200" y="571500"/>
                </a:lnTo>
                <a:lnTo>
                  <a:pt x="1217179" y="618372"/>
                </a:lnTo>
                <a:lnTo>
                  <a:pt x="1211221" y="664200"/>
                </a:lnTo>
                <a:lnTo>
                  <a:pt x="1201483" y="708838"/>
                </a:lnTo>
                <a:lnTo>
                  <a:pt x="1188122" y="752139"/>
                </a:lnTo>
                <a:lnTo>
                  <a:pt x="1171295" y="793954"/>
                </a:lnTo>
                <a:lnTo>
                  <a:pt x="1151158" y="834138"/>
                </a:lnTo>
                <a:lnTo>
                  <a:pt x="1127868" y="872542"/>
                </a:lnTo>
                <a:lnTo>
                  <a:pt x="1101583" y="909021"/>
                </a:lnTo>
                <a:lnTo>
                  <a:pt x="1072459" y="943427"/>
                </a:lnTo>
                <a:lnTo>
                  <a:pt x="1040653" y="975612"/>
                </a:lnTo>
                <a:lnTo>
                  <a:pt x="1006322" y="1005430"/>
                </a:lnTo>
                <a:lnTo>
                  <a:pt x="969623" y="1032734"/>
                </a:lnTo>
                <a:lnTo>
                  <a:pt x="930713" y="1057376"/>
                </a:lnTo>
                <a:lnTo>
                  <a:pt x="889748" y="1079210"/>
                </a:lnTo>
                <a:lnTo>
                  <a:pt x="846885" y="1098089"/>
                </a:lnTo>
                <a:lnTo>
                  <a:pt x="802282" y="1113864"/>
                </a:lnTo>
                <a:lnTo>
                  <a:pt x="756095" y="1126390"/>
                </a:lnTo>
                <a:lnTo>
                  <a:pt x="708481" y="1135520"/>
                </a:lnTo>
                <a:lnTo>
                  <a:pt x="659597" y="1141105"/>
                </a:lnTo>
                <a:lnTo>
                  <a:pt x="609600" y="1143000"/>
                </a:lnTo>
                <a:lnTo>
                  <a:pt x="559602" y="1141105"/>
                </a:lnTo>
                <a:lnTo>
                  <a:pt x="510718" y="1135520"/>
                </a:lnTo>
                <a:lnTo>
                  <a:pt x="463104" y="1126390"/>
                </a:lnTo>
                <a:lnTo>
                  <a:pt x="416917" y="1113864"/>
                </a:lnTo>
                <a:lnTo>
                  <a:pt x="372314" y="1098089"/>
                </a:lnTo>
                <a:lnTo>
                  <a:pt x="329451" y="1079210"/>
                </a:lnTo>
                <a:lnTo>
                  <a:pt x="288486" y="1057376"/>
                </a:lnTo>
                <a:lnTo>
                  <a:pt x="249576" y="1032734"/>
                </a:lnTo>
                <a:lnTo>
                  <a:pt x="212877" y="1005430"/>
                </a:lnTo>
                <a:lnTo>
                  <a:pt x="178546" y="975612"/>
                </a:lnTo>
                <a:lnTo>
                  <a:pt x="146740" y="943427"/>
                </a:lnTo>
                <a:lnTo>
                  <a:pt x="117616" y="909021"/>
                </a:lnTo>
                <a:lnTo>
                  <a:pt x="91331" y="872542"/>
                </a:lnTo>
                <a:lnTo>
                  <a:pt x="68041" y="834138"/>
                </a:lnTo>
                <a:lnTo>
                  <a:pt x="47904" y="793954"/>
                </a:lnTo>
                <a:lnTo>
                  <a:pt x="31077" y="752139"/>
                </a:lnTo>
                <a:lnTo>
                  <a:pt x="17716" y="708838"/>
                </a:lnTo>
                <a:lnTo>
                  <a:pt x="7978" y="664200"/>
                </a:lnTo>
                <a:lnTo>
                  <a:pt x="2020" y="618372"/>
                </a:lnTo>
                <a:lnTo>
                  <a:pt x="0" y="5715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4201500" y="5180839"/>
            <a:ext cx="537634" cy="599276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83891" marR="6047" indent="-69529">
              <a:spcBef>
                <a:spcPts val="114"/>
              </a:spcBef>
            </a:pPr>
            <a:r>
              <a:rPr sz="1900" spc="-5" dirty="0">
                <a:latin typeface="Calibri"/>
                <a:cs typeface="Calibri"/>
              </a:rPr>
              <a:t>Màu  </a:t>
            </a:r>
            <a:r>
              <a:rPr sz="1900" spc="-11" dirty="0">
                <a:latin typeface="Calibri"/>
                <a:cs typeface="Calibri"/>
              </a:rPr>
              <a:t>sắc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6808216" y="4877561"/>
            <a:ext cx="1625599" cy="114300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808216" y="4877561"/>
            <a:ext cx="1625599" cy="1143001"/>
          </a:xfrm>
          <a:custGeom>
            <a:avLst/>
            <a:gdLst/>
            <a:ahLst/>
            <a:cxnLst/>
            <a:rect l="l" t="t" r="r" b="b"/>
            <a:pathLst>
              <a:path w="1219200" h="1143000">
                <a:moveTo>
                  <a:pt x="0" y="571500"/>
                </a:moveTo>
                <a:lnTo>
                  <a:pt x="2020" y="524632"/>
                </a:lnTo>
                <a:lnTo>
                  <a:pt x="7978" y="478808"/>
                </a:lnTo>
                <a:lnTo>
                  <a:pt x="17716" y="434173"/>
                </a:lnTo>
                <a:lnTo>
                  <a:pt x="31077" y="390875"/>
                </a:lnTo>
                <a:lnTo>
                  <a:pt x="47904" y="349061"/>
                </a:lnTo>
                <a:lnTo>
                  <a:pt x="68041" y="308878"/>
                </a:lnTo>
                <a:lnTo>
                  <a:pt x="91331" y="270474"/>
                </a:lnTo>
                <a:lnTo>
                  <a:pt x="117616" y="233994"/>
                </a:lnTo>
                <a:lnTo>
                  <a:pt x="146740" y="199588"/>
                </a:lnTo>
                <a:lnTo>
                  <a:pt x="178546" y="167401"/>
                </a:lnTo>
                <a:lnTo>
                  <a:pt x="212877" y="137582"/>
                </a:lnTo>
                <a:lnTo>
                  <a:pt x="249576" y="110276"/>
                </a:lnTo>
                <a:lnTo>
                  <a:pt x="288486" y="85632"/>
                </a:lnTo>
                <a:lnTo>
                  <a:pt x="329451" y="63796"/>
                </a:lnTo>
                <a:lnTo>
                  <a:pt x="372314" y="44916"/>
                </a:lnTo>
                <a:lnTo>
                  <a:pt x="416917" y="29138"/>
                </a:lnTo>
                <a:lnTo>
                  <a:pt x="463104" y="16611"/>
                </a:lnTo>
                <a:lnTo>
                  <a:pt x="510718" y="7480"/>
                </a:lnTo>
                <a:lnTo>
                  <a:pt x="559602" y="1894"/>
                </a:lnTo>
                <a:lnTo>
                  <a:pt x="609600" y="0"/>
                </a:lnTo>
                <a:lnTo>
                  <a:pt x="659597" y="1894"/>
                </a:lnTo>
                <a:lnTo>
                  <a:pt x="708481" y="7480"/>
                </a:lnTo>
                <a:lnTo>
                  <a:pt x="756095" y="16611"/>
                </a:lnTo>
                <a:lnTo>
                  <a:pt x="802282" y="29138"/>
                </a:lnTo>
                <a:lnTo>
                  <a:pt x="846885" y="44916"/>
                </a:lnTo>
                <a:lnTo>
                  <a:pt x="889748" y="63796"/>
                </a:lnTo>
                <a:lnTo>
                  <a:pt x="930713" y="85632"/>
                </a:lnTo>
                <a:lnTo>
                  <a:pt x="969623" y="110276"/>
                </a:lnTo>
                <a:lnTo>
                  <a:pt x="1006322" y="137582"/>
                </a:lnTo>
                <a:lnTo>
                  <a:pt x="1040653" y="167401"/>
                </a:lnTo>
                <a:lnTo>
                  <a:pt x="1072459" y="199588"/>
                </a:lnTo>
                <a:lnTo>
                  <a:pt x="1101583" y="233994"/>
                </a:lnTo>
                <a:lnTo>
                  <a:pt x="1127868" y="270474"/>
                </a:lnTo>
                <a:lnTo>
                  <a:pt x="1151158" y="308878"/>
                </a:lnTo>
                <a:lnTo>
                  <a:pt x="1171295" y="349061"/>
                </a:lnTo>
                <a:lnTo>
                  <a:pt x="1188122" y="390875"/>
                </a:lnTo>
                <a:lnTo>
                  <a:pt x="1201483" y="434173"/>
                </a:lnTo>
                <a:lnTo>
                  <a:pt x="1211221" y="478808"/>
                </a:lnTo>
                <a:lnTo>
                  <a:pt x="1217179" y="524632"/>
                </a:lnTo>
                <a:lnTo>
                  <a:pt x="1219200" y="571500"/>
                </a:lnTo>
                <a:lnTo>
                  <a:pt x="1217179" y="618372"/>
                </a:lnTo>
                <a:lnTo>
                  <a:pt x="1211221" y="664200"/>
                </a:lnTo>
                <a:lnTo>
                  <a:pt x="1201483" y="708838"/>
                </a:lnTo>
                <a:lnTo>
                  <a:pt x="1188122" y="752139"/>
                </a:lnTo>
                <a:lnTo>
                  <a:pt x="1171295" y="793954"/>
                </a:lnTo>
                <a:lnTo>
                  <a:pt x="1151158" y="834138"/>
                </a:lnTo>
                <a:lnTo>
                  <a:pt x="1127868" y="872542"/>
                </a:lnTo>
                <a:lnTo>
                  <a:pt x="1101583" y="909021"/>
                </a:lnTo>
                <a:lnTo>
                  <a:pt x="1072459" y="943427"/>
                </a:lnTo>
                <a:lnTo>
                  <a:pt x="1040653" y="975612"/>
                </a:lnTo>
                <a:lnTo>
                  <a:pt x="1006322" y="1005430"/>
                </a:lnTo>
                <a:lnTo>
                  <a:pt x="969623" y="1032734"/>
                </a:lnTo>
                <a:lnTo>
                  <a:pt x="930713" y="1057376"/>
                </a:lnTo>
                <a:lnTo>
                  <a:pt x="889748" y="1079210"/>
                </a:lnTo>
                <a:lnTo>
                  <a:pt x="846885" y="1098089"/>
                </a:lnTo>
                <a:lnTo>
                  <a:pt x="802282" y="1113864"/>
                </a:lnTo>
                <a:lnTo>
                  <a:pt x="756095" y="1126390"/>
                </a:lnTo>
                <a:lnTo>
                  <a:pt x="708481" y="1135520"/>
                </a:lnTo>
                <a:lnTo>
                  <a:pt x="659597" y="1141105"/>
                </a:lnTo>
                <a:lnTo>
                  <a:pt x="609600" y="1143000"/>
                </a:lnTo>
                <a:lnTo>
                  <a:pt x="559602" y="1141105"/>
                </a:lnTo>
                <a:lnTo>
                  <a:pt x="510718" y="1135520"/>
                </a:lnTo>
                <a:lnTo>
                  <a:pt x="463104" y="1126390"/>
                </a:lnTo>
                <a:lnTo>
                  <a:pt x="416917" y="1113864"/>
                </a:lnTo>
                <a:lnTo>
                  <a:pt x="372314" y="1098089"/>
                </a:lnTo>
                <a:lnTo>
                  <a:pt x="329451" y="1079210"/>
                </a:lnTo>
                <a:lnTo>
                  <a:pt x="288486" y="1057376"/>
                </a:lnTo>
                <a:lnTo>
                  <a:pt x="249576" y="1032734"/>
                </a:lnTo>
                <a:lnTo>
                  <a:pt x="212877" y="1005430"/>
                </a:lnTo>
                <a:lnTo>
                  <a:pt x="178546" y="975612"/>
                </a:lnTo>
                <a:lnTo>
                  <a:pt x="146740" y="943427"/>
                </a:lnTo>
                <a:lnTo>
                  <a:pt x="117616" y="909021"/>
                </a:lnTo>
                <a:lnTo>
                  <a:pt x="91331" y="872542"/>
                </a:lnTo>
                <a:lnTo>
                  <a:pt x="68041" y="834138"/>
                </a:lnTo>
                <a:lnTo>
                  <a:pt x="47904" y="793954"/>
                </a:lnTo>
                <a:lnTo>
                  <a:pt x="31077" y="752139"/>
                </a:lnTo>
                <a:lnTo>
                  <a:pt x="17716" y="708838"/>
                </a:lnTo>
                <a:lnTo>
                  <a:pt x="7978" y="664200"/>
                </a:lnTo>
                <a:lnTo>
                  <a:pt x="2020" y="618372"/>
                </a:lnTo>
                <a:lnTo>
                  <a:pt x="0" y="5715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7357536" y="5302757"/>
            <a:ext cx="528319" cy="306888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spcBef>
                <a:spcPts val="114"/>
              </a:spcBef>
            </a:pPr>
            <a:r>
              <a:rPr sz="1900" spc="-5" dirty="0">
                <a:latin typeface="Calibri"/>
                <a:cs typeface="Calibri"/>
              </a:rPr>
              <a:t>U</a:t>
            </a:r>
            <a:r>
              <a:rPr sz="1900" spc="-19" dirty="0">
                <a:latin typeface="Calibri"/>
                <a:cs typeface="Calibri"/>
              </a:rPr>
              <a:t>R</a:t>
            </a:r>
            <a:r>
              <a:rPr sz="1900" spc="-5" dirty="0">
                <a:latin typeface="Calibri"/>
                <a:cs typeface="Calibri"/>
              </a:rPr>
              <a:t>Is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7005489" y="3452622"/>
            <a:ext cx="615527" cy="216536"/>
          </a:xfrm>
          <a:custGeom>
            <a:avLst/>
            <a:gdLst/>
            <a:ahLst/>
            <a:cxnLst/>
            <a:rect l="l" t="t" r="r" b="b"/>
            <a:pathLst>
              <a:path w="461645" h="216535">
                <a:moveTo>
                  <a:pt x="397265" y="29633"/>
                </a:moveTo>
                <a:lnTo>
                  <a:pt x="0" y="195198"/>
                </a:lnTo>
                <a:lnTo>
                  <a:pt x="8890" y="216280"/>
                </a:lnTo>
                <a:lnTo>
                  <a:pt x="406127" y="50794"/>
                </a:lnTo>
                <a:lnTo>
                  <a:pt x="419828" y="32678"/>
                </a:lnTo>
                <a:lnTo>
                  <a:pt x="397265" y="29633"/>
                </a:lnTo>
                <a:close/>
              </a:path>
              <a:path w="461645" h="216535">
                <a:moveTo>
                  <a:pt x="447467" y="13335"/>
                </a:moveTo>
                <a:lnTo>
                  <a:pt x="436372" y="13335"/>
                </a:lnTo>
                <a:lnTo>
                  <a:pt x="445135" y="34543"/>
                </a:lnTo>
                <a:lnTo>
                  <a:pt x="406127" y="50794"/>
                </a:lnTo>
                <a:lnTo>
                  <a:pt x="378460" y="87375"/>
                </a:lnTo>
                <a:lnTo>
                  <a:pt x="374650" y="92455"/>
                </a:lnTo>
                <a:lnTo>
                  <a:pt x="375538" y="99567"/>
                </a:lnTo>
                <a:lnTo>
                  <a:pt x="385699" y="107187"/>
                </a:lnTo>
                <a:lnTo>
                  <a:pt x="392811" y="106172"/>
                </a:lnTo>
                <a:lnTo>
                  <a:pt x="396621" y="101218"/>
                </a:lnTo>
                <a:lnTo>
                  <a:pt x="461645" y="15239"/>
                </a:lnTo>
                <a:lnTo>
                  <a:pt x="447467" y="13335"/>
                </a:lnTo>
                <a:close/>
              </a:path>
              <a:path w="461645" h="216535">
                <a:moveTo>
                  <a:pt x="419828" y="32678"/>
                </a:moveTo>
                <a:lnTo>
                  <a:pt x="406127" y="50794"/>
                </a:lnTo>
                <a:lnTo>
                  <a:pt x="443305" y="35305"/>
                </a:lnTo>
                <a:lnTo>
                  <a:pt x="439293" y="35305"/>
                </a:lnTo>
                <a:lnTo>
                  <a:pt x="419828" y="32678"/>
                </a:lnTo>
                <a:close/>
              </a:path>
              <a:path w="461645" h="216535">
                <a:moveTo>
                  <a:pt x="431673" y="17017"/>
                </a:moveTo>
                <a:lnTo>
                  <a:pt x="419828" y="32678"/>
                </a:lnTo>
                <a:lnTo>
                  <a:pt x="439293" y="35305"/>
                </a:lnTo>
                <a:lnTo>
                  <a:pt x="431673" y="17017"/>
                </a:lnTo>
                <a:close/>
              </a:path>
              <a:path w="461645" h="216535">
                <a:moveTo>
                  <a:pt x="437893" y="17017"/>
                </a:moveTo>
                <a:lnTo>
                  <a:pt x="431673" y="17017"/>
                </a:lnTo>
                <a:lnTo>
                  <a:pt x="439293" y="35305"/>
                </a:lnTo>
                <a:lnTo>
                  <a:pt x="443305" y="35305"/>
                </a:lnTo>
                <a:lnTo>
                  <a:pt x="445135" y="34543"/>
                </a:lnTo>
                <a:lnTo>
                  <a:pt x="437893" y="17017"/>
                </a:lnTo>
                <a:close/>
              </a:path>
              <a:path w="461645" h="216535">
                <a:moveTo>
                  <a:pt x="436372" y="13335"/>
                </a:moveTo>
                <a:lnTo>
                  <a:pt x="397265" y="29633"/>
                </a:lnTo>
                <a:lnTo>
                  <a:pt x="419828" y="32678"/>
                </a:lnTo>
                <a:lnTo>
                  <a:pt x="431673" y="17017"/>
                </a:lnTo>
                <a:lnTo>
                  <a:pt x="437893" y="17017"/>
                </a:lnTo>
                <a:lnTo>
                  <a:pt x="436372" y="13335"/>
                </a:lnTo>
                <a:close/>
              </a:path>
              <a:path w="461645" h="216535">
                <a:moveTo>
                  <a:pt x="348615" y="0"/>
                </a:moveTo>
                <a:lnTo>
                  <a:pt x="342773" y="4444"/>
                </a:lnTo>
                <a:lnTo>
                  <a:pt x="342011" y="10667"/>
                </a:lnTo>
                <a:lnTo>
                  <a:pt x="341122" y="17017"/>
                </a:lnTo>
                <a:lnTo>
                  <a:pt x="345567" y="22732"/>
                </a:lnTo>
                <a:lnTo>
                  <a:pt x="351790" y="23494"/>
                </a:lnTo>
                <a:lnTo>
                  <a:pt x="397265" y="29633"/>
                </a:lnTo>
                <a:lnTo>
                  <a:pt x="436372" y="13335"/>
                </a:lnTo>
                <a:lnTo>
                  <a:pt x="447467" y="13335"/>
                </a:lnTo>
                <a:lnTo>
                  <a:pt x="34861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369815" y="3460497"/>
            <a:ext cx="514772" cy="208279"/>
          </a:xfrm>
          <a:custGeom>
            <a:avLst/>
            <a:gdLst/>
            <a:ahLst/>
            <a:cxnLst/>
            <a:rect l="l" t="t" r="r" b="b"/>
            <a:pathLst>
              <a:path w="386079" h="208279">
                <a:moveTo>
                  <a:pt x="63330" y="26204"/>
                </a:moveTo>
                <a:lnTo>
                  <a:pt x="40620" y="27679"/>
                </a:lnTo>
                <a:lnTo>
                  <a:pt x="52983" y="46614"/>
                </a:lnTo>
                <a:lnTo>
                  <a:pt x="375920" y="208025"/>
                </a:lnTo>
                <a:lnTo>
                  <a:pt x="386079" y="187578"/>
                </a:lnTo>
                <a:lnTo>
                  <a:pt x="63330" y="26204"/>
                </a:lnTo>
                <a:close/>
              </a:path>
              <a:path w="386079" h="208279">
                <a:moveTo>
                  <a:pt x="113791" y="0"/>
                </a:moveTo>
                <a:lnTo>
                  <a:pt x="0" y="7365"/>
                </a:lnTo>
                <a:lnTo>
                  <a:pt x="58927" y="97536"/>
                </a:lnTo>
                <a:lnTo>
                  <a:pt x="62357" y="102869"/>
                </a:lnTo>
                <a:lnTo>
                  <a:pt x="69468" y="104393"/>
                </a:lnTo>
                <a:lnTo>
                  <a:pt x="80010" y="97408"/>
                </a:lnTo>
                <a:lnTo>
                  <a:pt x="81534" y="90296"/>
                </a:lnTo>
                <a:lnTo>
                  <a:pt x="78104" y="85089"/>
                </a:lnTo>
                <a:lnTo>
                  <a:pt x="52983" y="46614"/>
                </a:lnTo>
                <a:lnTo>
                  <a:pt x="15112" y="27686"/>
                </a:lnTo>
                <a:lnTo>
                  <a:pt x="25400" y="7238"/>
                </a:lnTo>
                <a:lnTo>
                  <a:pt x="119400" y="7238"/>
                </a:lnTo>
                <a:lnTo>
                  <a:pt x="119252" y="4825"/>
                </a:lnTo>
                <a:lnTo>
                  <a:pt x="113791" y="0"/>
                </a:lnTo>
                <a:close/>
              </a:path>
              <a:path w="386079" h="208279">
                <a:moveTo>
                  <a:pt x="25400" y="7238"/>
                </a:moveTo>
                <a:lnTo>
                  <a:pt x="15112" y="27686"/>
                </a:lnTo>
                <a:lnTo>
                  <a:pt x="52983" y="46614"/>
                </a:lnTo>
                <a:lnTo>
                  <a:pt x="41453" y="28955"/>
                </a:lnTo>
                <a:lnTo>
                  <a:pt x="20954" y="28955"/>
                </a:lnTo>
                <a:lnTo>
                  <a:pt x="29845" y="11175"/>
                </a:lnTo>
                <a:lnTo>
                  <a:pt x="33274" y="11175"/>
                </a:lnTo>
                <a:lnTo>
                  <a:pt x="25400" y="7238"/>
                </a:lnTo>
                <a:close/>
              </a:path>
              <a:path w="386079" h="208279">
                <a:moveTo>
                  <a:pt x="29845" y="11175"/>
                </a:moveTo>
                <a:lnTo>
                  <a:pt x="20954" y="28955"/>
                </a:lnTo>
                <a:lnTo>
                  <a:pt x="40620" y="27679"/>
                </a:lnTo>
                <a:lnTo>
                  <a:pt x="29845" y="11175"/>
                </a:lnTo>
                <a:close/>
              </a:path>
              <a:path w="386079" h="208279">
                <a:moveTo>
                  <a:pt x="40620" y="27679"/>
                </a:moveTo>
                <a:lnTo>
                  <a:pt x="20954" y="28955"/>
                </a:lnTo>
                <a:lnTo>
                  <a:pt x="41453" y="28955"/>
                </a:lnTo>
                <a:lnTo>
                  <a:pt x="40620" y="27679"/>
                </a:lnTo>
                <a:close/>
              </a:path>
              <a:path w="386079" h="208279">
                <a:moveTo>
                  <a:pt x="33274" y="11175"/>
                </a:moveTo>
                <a:lnTo>
                  <a:pt x="29845" y="11175"/>
                </a:lnTo>
                <a:lnTo>
                  <a:pt x="40620" y="27679"/>
                </a:lnTo>
                <a:lnTo>
                  <a:pt x="63330" y="26204"/>
                </a:lnTo>
                <a:lnTo>
                  <a:pt x="33274" y="11175"/>
                </a:lnTo>
                <a:close/>
              </a:path>
              <a:path w="386079" h="208279">
                <a:moveTo>
                  <a:pt x="119400" y="7238"/>
                </a:moveTo>
                <a:lnTo>
                  <a:pt x="25400" y="7238"/>
                </a:lnTo>
                <a:lnTo>
                  <a:pt x="63330" y="26204"/>
                </a:lnTo>
                <a:lnTo>
                  <a:pt x="115315" y="22859"/>
                </a:lnTo>
                <a:lnTo>
                  <a:pt x="120141" y="17399"/>
                </a:lnTo>
                <a:lnTo>
                  <a:pt x="119634" y="11049"/>
                </a:lnTo>
                <a:lnTo>
                  <a:pt x="119400" y="723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4776216" y="4625085"/>
            <a:ext cx="354754" cy="328929"/>
          </a:xfrm>
          <a:custGeom>
            <a:avLst/>
            <a:gdLst/>
            <a:ahLst/>
            <a:cxnLst/>
            <a:rect l="l" t="t" r="r" b="b"/>
            <a:pathLst>
              <a:path w="266064" h="328929">
                <a:moveTo>
                  <a:pt x="22351" y="211581"/>
                </a:moveTo>
                <a:lnTo>
                  <a:pt x="16510" y="215900"/>
                </a:lnTo>
                <a:lnTo>
                  <a:pt x="15621" y="222122"/>
                </a:lnTo>
                <a:lnTo>
                  <a:pt x="0" y="328802"/>
                </a:lnTo>
                <a:lnTo>
                  <a:pt x="27248" y="318262"/>
                </a:lnTo>
                <a:lnTo>
                  <a:pt x="22987" y="318262"/>
                </a:lnTo>
                <a:lnTo>
                  <a:pt x="5207" y="304038"/>
                </a:lnTo>
                <a:lnTo>
                  <a:pt x="31540" y="271031"/>
                </a:lnTo>
                <a:lnTo>
                  <a:pt x="38226" y="225551"/>
                </a:lnTo>
                <a:lnTo>
                  <a:pt x="39115" y="219201"/>
                </a:lnTo>
                <a:lnTo>
                  <a:pt x="34798" y="213487"/>
                </a:lnTo>
                <a:lnTo>
                  <a:pt x="28575" y="212470"/>
                </a:lnTo>
                <a:lnTo>
                  <a:pt x="22351" y="211581"/>
                </a:lnTo>
                <a:close/>
              </a:path>
              <a:path w="266064" h="328929">
                <a:moveTo>
                  <a:pt x="31540" y="271031"/>
                </a:moveTo>
                <a:lnTo>
                  <a:pt x="5207" y="304038"/>
                </a:lnTo>
                <a:lnTo>
                  <a:pt x="22987" y="318262"/>
                </a:lnTo>
                <a:lnTo>
                  <a:pt x="27343" y="312800"/>
                </a:lnTo>
                <a:lnTo>
                  <a:pt x="25400" y="312800"/>
                </a:lnTo>
                <a:lnTo>
                  <a:pt x="10033" y="300481"/>
                </a:lnTo>
                <a:lnTo>
                  <a:pt x="28250" y="293414"/>
                </a:lnTo>
                <a:lnTo>
                  <a:pt x="31540" y="271031"/>
                </a:lnTo>
                <a:close/>
              </a:path>
              <a:path w="266064" h="328929">
                <a:moveTo>
                  <a:pt x="98171" y="266319"/>
                </a:moveTo>
                <a:lnTo>
                  <a:pt x="49337" y="285233"/>
                </a:lnTo>
                <a:lnTo>
                  <a:pt x="22987" y="318262"/>
                </a:lnTo>
                <a:lnTo>
                  <a:pt x="27248" y="318262"/>
                </a:lnTo>
                <a:lnTo>
                  <a:pt x="106425" y="287655"/>
                </a:lnTo>
                <a:lnTo>
                  <a:pt x="109347" y="281050"/>
                </a:lnTo>
                <a:lnTo>
                  <a:pt x="107061" y="275208"/>
                </a:lnTo>
                <a:lnTo>
                  <a:pt x="104775" y="269239"/>
                </a:lnTo>
                <a:lnTo>
                  <a:pt x="98171" y="266319"/>
                </a:lnTo>
                <a:close/>
              </a:path>
              <a:path w="266064" h="328929">
                <a:moveTo>
                  <a:pt x="28250" y="293414"/>
                </a:moveTo>
                <a:lnTo>
                  <a:pt x="10033" y="300481"/>
                </a:lnTo>
                <a:lnTo>
                  <a:pt x="25400" y="312800"/>
                </a:lnTo>
                <a:lnTo>
                  <a:pt x="28250" y="293414"/>
                </a:lnTo>
                <a:close/>
              </a:path>
              <a:path w="266064" h="328929">
                <a:moveTo>
                  <a:pt x="49337" y="285233"/>
                </a:moveTo>
                <a:lnTo>
                  <a:pt x="28250" y="293414"/>
                </a:lnTo>
                <a:lnTo>
                  <a:pt x="25400" y="312800"/>
                </a:lnTo>
                <a:lnTo>
                  <a:pt x="27343" y="312800"/>
                </a:lnTo>
                <a:lnTo>
                  <a:pt x="49337" y="285233"/>
                </a:lnTo>
                <a:close/>
              </a:path>
              <a:path w="266064" h="328929">
                <a:moveTo>
                  <a:pt x="247776" y="0"/>
                </a:moveTo>
                <a:lnTo>
                  <a:pt x="31540" y="271031"/>
                </a:lnTo>
                <a:lnTo>
                  <a:pt x="28250" y="293414"/>
                </a:lnTo>
                <a:lnTo>
                  <a:pt x="49337" y="285233"/>
                </a:lnTo>
                <a:lnTo>
                  <a:pt x="265557" y="14224"/>
                </a:lnTo>
                <a:lnTo>
                  <a:pt x="24777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760974" y="4623943"/>
            <a:ext cx="454659" cy="330200"/>
          </a:xfrm>
          <a:custGeom>
            <a:avLst/>
            <a:gdLst/>
            <a:ahLst/>
            <a:cxnLst/>
            <a:rect l="l" t="t" r="r" b="b"/>
            <a:pathLst>
              <a:path w="340995" h="330200">
                <a:moveTo>
                  <a:pt x="235458" y="280669"/>
                </a:moveTo>
                <a:lnTo>
                  <a:pt x="229362" y="284352"/>
                </a:lnTo>
                <a:lnTo>
                  <a:pt x="227837" y="290575"/>
                </a:lnTo>
                <a:lnTo>
                  <a:pt x="226313" y="296671"/>
                </a:lnTo>
                <a:lnTo>
                  <a:pt x="229997" y="302894"/>
                </a:lnTo>
                <a:lnTo>
                  <a:pt x="236220" y="304291"/>
                </a:lnTo>
                <a:lnTo>
                  <a:pt x="340868" y="329945"/>
                </a:lnTo>
                <a:lnTo>
                  <a:pt x="338758" y="322452"/>
                </a:lnTo>
                <a:lnTo>
                  <a:pt x="316611" y="322452"/>
                </a:lnTo>
                <a:lnTo>
                  <a:pt x="286235" y="293101"/>
                </a:lnTo>
                <a:lnTo>
                  <a:pt x="235458" y="280669"/>
                </a:lnTo>
                <a:close/>
              </a:path>
              <a:path w="340995" h="330200">
                <a:moveTo>
                  <a:pt x="286235" y="293101"/>
                </a:moveTo>
                <a:lnTo>
                  <a:pt x="316611" y="322452"/>
                </a:lnTo>
                <a:lnTo>
                  <a:pt x="321533" y="317372"/>
                </a:lnTo>
                <a:lnTo>
                  <a:pt x="313563" y="317372"/>
                </a:lnTo>
                <a:lnTo>
                  <a:pt x="308257" y="298492"/>
                </a:lnTo>
                <a:lnTo>
                  <a:pt x="286235" y="293101"/>
                </a:lnTo>
                <a:close/>
              </a:path>
              <a:path w="340995" h="330200">
                <a:moveTo>
                  <a:pt x="303657" y="216661"/>
                </a:moveTo>
                <a:lnTo>
                  <a:pt x="291465" y="219963"/>
                </a:lnTo>
                <a:lnTo>
                  <a:pt x="288036" y="226313"/>
                </a:lnTo>
                <a:lnTo>
                  <a:pt x="289687" y="232409"/>
                </a:lnTo>
                <a:lnTo>
                  <a:pt x="302139" y="276721"/>
                </a:lnTo>
                <a:lnTo>
                  <a:pt x="332486" y="306069"/>
                </a:lnTo>
                <a:lnTo>
                  <a:pt x="316611" y="322452"/>
                </a:lnTo>
                <a:lnTo>
                  <a:pt x="338758" y="322452"/>
                </a:lnTo>
                <a:lnTo>
                  <a:pt x="311658" y="226186"/>
                </a:lnTo>
                <a:lnTo>
                  <a:pt x="310007" y="220090"/>
                </a:lnTo>
                <a:lnTo>
                  <a:pt x="303657" y="216661"/>
                </a:lnTo>
                <a:close/>
              </a:path>
              <a:path w="340995" h="330200">
                <a:moveTo>
                  <a:pt x="308257" y="298492"/>
                </a:moveTo>
                <a:lnTo>
                  <a:pt x="313563" y="317372"/>
                </a:lnTo>
                <a:lnTo>
                  <a:pt x="327279" y="303148"/>
                </a:lnTo>
                <a:lnTo>
                  <a:pt x="308257" y="298492"/>
                </a:lnTo>
                <a:close/>
              </a:path>
              <a:path w="340995" h="330200">
                <a:moveTo>
                  <a:pt x="302139" y="276721"/>
                </a:moveTo>
                <a:lnTo>
                  <a:pt x="308257" y="298492"/>
                </a:lnTo>
                <a:lnTo>
                  <a:pt x="327279" y="303148"/>
                </a:lnTo>
                <a:lnTo>
                  <a:pt x="313563" y="317372"/>
                </a:lnTo>
                <a:lnTo>
                  <a:pt x="321533" y="317372"/>
                </a:lnTo>
                <a:lnTo>
                  <a:pt x="332486" y="306069"/>
                </a:lnTo>
                <a:lnTo>
                  <a:pt x="302139" y="276721"/>
                </a:lnTo>
                <a:close/>
              </a:path>
              <a:path w="340995" h="330200">
                <a:moveTo>
                  <a:pt x="16001" y="0"/>
                </a:moveTo>
                <a:lnTo>
                  <a:pt x="0" y="16509"/>
                </a:lnTo>
                <a:lnTo>
                  <a:pt x="286235" y="293101"/>
                </a:lnTo>
                <a:lnTo>
                  <a:pt x="308257" y="298492"/>
                </a:lnTo>
                <a:lnTo>
                  <a:pt x="302139" y="276721"/>
                </a:lnTo>
                <a:lnTo>
                  <a:pt x="1600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864860" y="2820163"/>
            <a:ext cx="154092" cy="381634"/>
          </a:xfrm>
          <a:custGeom>
            <a:avLst/>
            <a:gdLst/>
            <a:ahLst/>
            <a:cxnLst/>
            <a:rect l="l" t="t" r="r" b="b"/>
            <a:pathLst>
              <a:path w="115570" h="381635">
                <a:moveTo>
                  <a:pt x="57098" y="45281"/>
                </a:moveTo>
                <a:lnTo>
                  <a:pt x="45780" y="65062"/>
                </a:lnTo>
                <a:lnTo>
                  <a:pt x="48132" y="381126"/>
                </a:lnTo>
                <a:lnTo>
                  <a:pt x="70992" y="380873"/>
                </a:lnTo>
                <a:lnTo>
                  <a:pt x="68639" y="64744"/>
                </a:lnTo>
                <a:lnTo>
                  <a:pt x="57098" y="45281"/>
                </a:lnTo>
                <a:close/>
              </a:path>
              <a:path w="115570" h="381635">
                <a:moveTo>
                  <a:pt x="56768" y="0"/>
                </a:moveTo>
                <a:lnTo>
                  <a:pt x="3175" y="93472"/>
                </a:lnTo>
                <a:lnTo>
                  <a:pt x="0" y="98933"/>
                </a:lnTo>
                <a:lnTo>
                  <a:pt x="1904" y="105917"/>
                </a:lnTo>
                <a:lnTo>
                  <a:pt x="12826" y="112267"/>
                </a:lnTo>
                <a:lnTo>
                  <a:pt x="19812" y="110362"/>
                </a:lnTo>
                <a:lnTo>
                  <a:pt x="22987" y="104901"/>
                </a:lnTo>
                <a:lnTo>
                  <a:pt x="45780" y="65062"/>
                </a:lnTo>
                <a:lnTo>
                  <a:pt x="45465" y="22733"/>
                </a:lnTo>
                <a:lnTo>
                  <a:pt x="70177" y="22605"/>
                </a:lnTo>
                <a:lnTo>
                  <a:pt x="56768" y="0"/>
                </a:lnTo>
                <a:close/>
              </a:path>
              <a:path w="115570" h="381635">
                <a:moveTo>
                  <a:pt x="70177" y="22605"/>
                </a:moveTo>
                <a:lnTo>
                  <a:pt x="68325" y="22605"/>
                </a:lnTo>
                <a:lnTo>
                  <a:pt x="68639" y="64744"/>
                </a:lnTo>
                <a:lnTo>
                  <a:pt x="92075" y="104266"/>
                </a:lnTo>
                <a:lnTo>
                  <a:pt x="95376" y="109727"/>
                </a:lnTo>
                <a:lnTo>
                  <a:pt x="102362" y="111505"/>
                </a:lnTo>
                <a:lnTo>
                  <a:pt x="107822" y="108330"/>
                </a:lnTo>
                <a:lnTo>
                  <a:pt x="113156" y="105155"/>
                </a:lnTo>
                <a:lnTo>
                  <a:pt x="115062" y="98043"/>
                </a:lnTo>
                <a:lnTo>
                  <a:pt x="111759" y="92710"/>
                </a:lnTo>
                <a:lnTo>
                  <a:pt x="70177" y="22605"/>
                </a:lnTo>
                <a:close/>
              </a:path>
              <a:path w="115570" h="381635">
                <a:moveTo>
                  <a:pt x="68325" y="22605"/>
                </a:moveTo>
                <a:lnTo>
                  <a:pt x="45465" y="22733"/>
                </a:lnTo>
                <a:lnTo>
                  <a:pt x="45780" y="65062"/>
                </a:lnTo>
                <a:lnTo>
                  <a:pt x="57098" y="45281"/>
                </a:lnTo>
                <a:lnTo>
                  <a:pt x="47116" y="28448"/>
                </a:lnTo>
                <a:lnTo>
                  <a:pt x="68368" y="28321"/>
                </a:lnTo>
                <a:lnTo>
                  <a:pt x="68325" y="22605"/>
                </a:lnTo>
                <a:close/>
              </a:path>
              <a:path w="115570" h="381635">
                <a:moveTo>
                  <a:pt x="68368" y="28321"/>
                </a:moveTo>
                <a:lnTo>
                  <a:pt x="66801" y="28321"/>
                </a:lnTo>
                <a:lnTo>
                  <a:pt x="57098" y="45281"/>
                </a:lnTo>
                <a:lnTo>
                  <a:pt x="68639" y="64744"/>
                </a:lnTo>
                <a:lnTo>
                  <a:pt x="68368" y="28321"/>
                </a:lnTo>
                <a:close/>
              </a:path>
              <a:path w="115570" h="381635">
                <a:moveTo>
                  <a:pt x="66801" y="28321"/>
                </a:moveTo>
                <a:lnTo>
                  <a:pt x="47116" y="28448"/>
                </a:lnTo>
                <a:lnTo>
                  <a:pt x="57098" y="45281"/>
                </a:lnTo>
                <a:lnTo>
                  <a:pt x="66801" y="2832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35625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9028" y="163070"/>
            <a:ext cx="10639551" cy="5425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386" y="61386"/>
            <a:ext cx="10055012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THUỘC</a:t>
            </a:r>
            <a:r>
              <a:rPr lang="vi-VN" sz="3000" b="1" spc="-90" dirty="0">
                <a:latin typeface="+mn-lt"/>
              </a:rPr>
              <a:t> </a:t>
            </a:r>
            <a:r>
              <a:rPr lang="vi-VN" sz="3000" b="1" spc="-5" dirty="0">
                <a:latin typeface="+mn-lt"/>
              </a:rPr>
              <a:t>TÍNH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14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5" y="799847"/>
            <a:ext cx="10166773" cy="685165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lnSpc>
                <a:spcPts val="2572"/>
              </a:lnSpc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Các </a:t>
            </a:r>
            <a:r>
              <a:rPr spc="5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HTML giúp </a:t>
            </a:r>
            <a:r>
              <a:rPr spc="5" dirty="0">
                <a:latin typeface="Calibri"/>
                <a:cs typeface="Calibri"/>
              </a:rPr>
              <a:t>cung </a:t>
            </a:r>
            <a:r>
              <a:rPr dirty="0">
                <a:latin typeface="Calibri"/>
                <a:cs typeface="Calibri"/>
              </a:rPr>
              <a:t>cấp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spc="-5" dirty="0">
                <a:latin typeface="Calibri"/>
                <a:cs typeface="Calibri"/>
              </a:rPr>
              <a:t>vài </a:t>
            </a:r>
            <a:r>
              <a:rPr spc="5" dirty="0">
                <a:latin typeface="Calibri"/>
                <a:cs typeface="Calibri"/>
              </a:rPr>
              <a:t>thông </a:t>
            </a:r>
            <a:r>
              <a:rPr dirty="0">
                <a:latin typeface="Calibri"/>
                <a:cs typeface="Calibri"/>
              </a:rPr>
              <a:t>tin </a:t>
            </a:r>
            <a:r>
              <a:rPr spc="5" dirty="0">
                <a:latin typeface="Calibri"/>
                <a:cs typeface="Calibri"/>
              </a:rPr>
              <a:t>thêm cho </a:t>
            </a:r>
            <a:r>
              <a:rPr dirty="0">
                <a:latin typeface="Calibri"/>
                <a:cs typeface="Calibri"/>
              </a:rPr>
              <a:t>các phần</a:t>
            </a:r>
            <a:r>
              <a:rPr spc="-2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tử.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572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Bảng sau liệt </a:t>
            </a:r>
            <a:r>
              <a:rPr spc="-24" dirty="0">
                <a:latin typeface="Calibri"/>
                <a:cs typeface="Calibri"/>
              </a:rPr>
              <a:t>kê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spc="-5" dirty="0">
                <a:latin typeface="Calibri"/>
                <a:cs typeface="Calibri"/>
              </a:rPr>
              <a:t>vài </a:t>
            </a:r>
            <a:r>
              <a:rPr spc="5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</a:t>
            </a:r>
            <a:r>
              <a:rPr spc="5" dirty="0">
                <a:latin typeface="Calibri"/>
                <a:cs typeface="Calibri"/>
              </a:rPr>
              <a:t>chung </a:t>
            </a:r>
            <a:r>
              <a:rPr dirty="0">
                <a:latin typeface="Calibri"/>
                <a:cs typeface="Calibri"/>
              </a:rPr>
              <a:t>sử </a:t>
            </a:r>
            <a:r>
              <a:rPr spc="5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trong các phần tử</a:t>
            </a:r>
            <a:r>
              <a:rPr spc="-2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HTML5.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701042" y="1744981"/>
            <a:ext cx="11019537" cy="43449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960958"/>
              </p:ext>
            </p:extLst>
          </p:nvPr>
        </p:nvGraphicFramePr>
        <p:xfrm>
          <a:off x="711204" y="1752651"/>
          <a:ext cx="10973648" cy="436165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7814"/>
                <a:gridCol w="8995834"/>
              </a:tblGrid>
              <a:tr h="6572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800" dirty="0">
                        <a:latin typeface="Times New Roman"/>
                        <a:cs typeface="Times New Roman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Thuộc</a:t>
                      </a:r>
                      <a:r>
                        <a:rPr sz="1600" b="1" spc="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6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tính</a:t>
                      </a:r>
                      <a:endParaRPr sz="1600" dirty="0">
                        <a:latin typeface="Calibri"/>
                        <a:cs typeface="Calibri"/>
                      </a:endParaRPr>
                    </a:p>
                  </a:txBody>
                  <a:tcPr marL="0" marR="0" marT="1270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  <a:p>
                      <a:pPr marL="132080" algn="ctr">
                        <a:lnSpc>
                          <a:spcPct val="100000"/>
                        </a:lnSpc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Mô</a:t>
                      </a:r>
                      <a:r>
                        <a:rPr sz="1600" b="1" spc="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tả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3175" marB="0">
                    <a:solidFill>
                      <a:srgbClr val="943735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100"/>
                        </a:spcBef>
                      </a:pPr>
                      <a:r>
                        <a:rPr sz="1600" b="1" spc="-5" dirty="0">
                          <a:latin typeface="Calibri"/>
                          <a:cs typeface="Calibri"/>
                        </a:rPr>
                        <a:t>class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3970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4790">
                        <a:lnSpc>
                          <a:spcPct val="100000"/>
                        </a:lnSpc>
                        <a:spcBef>
                          <a:spcPts val="960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thể tên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lớp cho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một </a:t>
                      </a:r>
                      <a:r>
                        <a:rPr sz="1300" spc="5" dirty="0">
                          <a:latin typeface="Calibri"/>
                          <a:cs typeface="Calibri"/>
                        </a:rPr>
                        <a:t>phần</a:t>
                      </a:r>
                      <a:r>
                        <a:rPr sz="13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300" spc="5" dirty="0">
                          <a:latin typeface="Calibri"/>
                          <a:cs typeface="Calibri"/>
                        </a:rPr>
                        <a:t>tử.</a:t>
                      </a:r>
                      <a:endParaRPr sz="1300">
                        <a:latin typeface="Calibri"/>
                        <a:cs typeface="Calibri"/>
                      </a:endParaRPr>
                    </a:p>
                  </a:txBody>
                  <a:tcPr marL="0" marR="0" marT="121919" marB="0">
                    <a:solidFill>
                      <a:srgbClr val="D6E3BC"/>
                    </a:solidFill>
                  </a:tcPr>
                </a:tc>
              </a:tr>
              <a:tr h="48704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100"/>
                        </a:spcBef>
                      </a:pPr>
                      <a:r>
                        <a:rPr sz="1600" b="1" spc="-15" dirty="0">
                          <a:latin typeface="Calibri"/>
                          <a:cs typeface="Calibri"/>
                        </a:rPr>
                        <a:t>contextmenu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3970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24790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menu ngữ cảnh cho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một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phần</a:t>
                      </a:r>
                      <a:r>
                        <a:rPr sz="1300" spc="-1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tử.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63194" marB="0">
                    <a:solidFill>
                      <a:srgbClr val="F1DCDB"/>
                    </a:solidFill>
                  </a:tcPr>
                </a:tc>
              </a:tr>
              <a:tr h="487044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b="1" spc="-5" dirty="0">
                          <a:latin typeface="Calibri"/>
                          <a:cs typeface="Calibri"/>
                        </a:rPr>
                        <a:t>dir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4790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theo hướng hiện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văn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bản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về nội</a:t>
                      </a:r>
                      <a:r>
                        <a:rPr sz="1300" spc="-1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dung.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63194" marB="0">
                    <a:solidFill>
                      <a:srgbClr val="D6E3BC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b="1" spc="-10" dirty="0">
                          <a:latin typeface="Calibri"/>
                          <a:cs typeface="Calibri"/>
                        </a:rPr>
                        <a:t>draggable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24790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chức năng kéo của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một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phần</a:t>
                      </a:r>
                      <a:r>
                        <a:rPr sz="1300" spc="-1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tử.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163194" marB="0">
                    <a:solidFill>
                      <a:srgbClr val="F1DCDB"/>
                    </a:solidFill>
                  </a:tcPr>
                </a:tc>
              </a:tr>
              <a:tr h="65134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600" b="1" spc="-15" dirty="0">
                          <a:latin typeface="Calibri"/>
                          <a:cs typeface="Calibri"/>
                        </a:rPr>
                        <a:t>dropzone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270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  <a:p>
                      <a:pPr marL="22479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Xác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định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xem </a:t>
                      </a:r>
                      <a:r>
                        <a:rPr sz="1300" spc="15" dirty="0">
                          <a:latin typeface="Arial"/>
                          <a:cs typeface="Arial"/>
                        </a:rPr>
                        <a:t>dữ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liệu khi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kéo được sao chép,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di chuyển,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hoặc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liên kết, khi</a:t>
                      </a:r>
                      <a:r>
                        <a:rPr sz="13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giảm.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2541" marB="0">
                    <a:solidFill>
                      <a:srgbClr val="D6E3BC"/>
                    </a:solidFill>
                  </a:tcPr>
                </a:tc>
              </a:tr>
              <a:tr h="60896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1600" b="1" spc="-5" dirty="0">
                          <a:latin typeface="Calibri"/>
                          <a:cs typeface="Calibri"/>
                        </a:rPr>
                        <a:t>style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270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  <a:p>
                      <a:pPr marL="22479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1300" spc="0" dirty="0">
                          <a:latin typeface="Calibri"/>
                          <a:cs typeface="Calibri"/>
                        </a:rPr>
                        <a:t>kiểu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nội </a:t>
                      </a:r>
                      <a:r>
                        <a:rPr sz="1300" spc="0" dirty="0">
                          <a:latin typeface="Arial"/>
                          <a:cs typeface="Arial"/>
                        </a:rPr>
                        <a:t>tuyến </a:t>
                      </a:r>
                      <a:r>
                        <a:rPr sz="1300" spc="15" dirty="0">
                          <a:latin typeface="Arial"/>
                          <a:cs typeface="Arial"/>
                        </a:rPr>
                        <a:t>CSS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cho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một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phần</a:t>
                      </a:r>
                      <a:r>
                        <a:rPr sz="1300" spc="-20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tử.</a:t>
                      </a:r>
                      <a:endParaRPr sz="1300">
                        <a:latin typeface="Arial"/>
                        <a:cs typeface="Arial"/>
                      </a:endParaRPr>
                    </a:p>
                  </a:txBody>
                  <a:tcPr marL="0" marR="0" marT="2541" marB="0">
                    <a:solidFill>
                      <a:srgbClr val="F1DCDB"/>
                    </a:solidFill>
                  </a:tcPr>
                </a:tc>
              </a:tr>
              <a:tr h="49466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890"/>
                        </a:spcBef>
                      </a:pPr>
                      <a:r>
                        <a:rPr sz="1600" b="1" spc="-5" dirty="0">
                          <a:latin typeface="Calibri"/>
                          <a:cs typeface="Calibri"/>
                        </a:rPr>
                        <a:t>title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13030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4790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sz="13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thêm thông </a:t>
                      </a:r>
                      <a:r>
                        <a:rPr sz="1300" spc="5" dirty="0">
                          <a:latin typeface="Arial"/>
                          <a:cs typeface="Arial"/>
                        </a:rPr>
                        <a:t>tin về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các phần</a:t>
                      </a:r>
                      <a:r>
                        <a:rPr sz="1300" spc="-1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1300" spc="10" dirty="0">
                          <a:latin typeface="Arial"/>
                          <a:cs typeface="Arial"/>
                        </a:rPr>
                        <a:t>tử</a:t>
                      </a:r>
                      <a:endParaRPr sz="1300" dirty="0">
                        <a:latin typeface="Arial"/>
                        <a:cs typeface="Arial"/>
                      </a:endParaRPr>
                    </a:p>
                  </a:txBody>
                  <a:tcPr marL="0" marR="0" marT="122555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29384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9028" y="163070"/>
            <a:ext cx="10639551" cy="5425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386" y="61386"/>
            <a:ext cx="11071013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THỰC THỂ </a:t>
            </a:r>
            <a:r>
              <a:rPr lang="vi-VN" sz="3000" b="1" spc="-24" dirty="0">
                <a:latin typeface="+mn-lt"/>
              </a:rPr>
              <a:t>TRONG</a:t>
            </a:r>
            <a:r>
              <a:rPr lang="vi-VN" sz="3000" b="1" spc="-79" dirty="0">
                <a:latin typeface="+mn-lt"/>
              </a:rPr>
              <a:t> </a:t>
            </a:r>
            <a:r>
              <a:rPr lang="vi-VN" sz="3000" b="1" spc="-11" dirty="0">
                <a:latin typeface="+mn-lt"/>
              </a:rPr>
              <a:t>HTML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15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6" y="856868"/>
            <a:ext cx="11131126" cy="1005766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lnSpc>
                <a:spcPts val="2572"/>
              </a:lnSpc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Thực thể là những nhân </a:t>
            </a:r>
            <a:r>
              <a:rPr spc="-5" dirty="0">
                <a:latin typeface="Calibri"/>
                <a:cs typeface="Calibri"/>
              </a:rPr>
              <a:t>vật </a:t>
            </a:r>
            <a:r>
              <a:rPr spc="5" dirty="0">
                <a:latin typeface="Calibri"/>
                <a:cs typeface="Calibri"/>
              </a:rPr>
              <a:t>đặc </a:t>
            </a:r>
            <a:r>
              <a:rPr dirty="0">
                <a:latin typeface="Calibri"/>
                <a:cs typeface="Calibri"/>
              </a:rPr>
              <a:t>biệt được dành riêng trong</a:t>
            </a:r>
            <a:r>
              <a:rPr spc="-25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Những</a:t>
            </a:r>
            <a:r>
              <a:rPr spc="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thực</a:t>
            </a:r>
            <a:r>
              <a:rPr spc="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thể</a:t>
            </a:r>
            <a:r>
              <a:rPr spc="71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này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có</a:t>
            </a:r>
            <a:r>
              <a:rPr spc="71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thể</a:t>
            </a:r>
            <a:r>
              <a:rPr spc="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được</a:t>
            </a:r>
            <a:r>
              <a:rPr spc="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hiển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thị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trên</a:t>
            </a:r>
            <a:r>
              <a:rPr spc="79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một</a:t>
            </a:r>
            <a:r>
              <a:rPr spc="7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trang</a:t>
            </a:r>
            <a:r>
              <a:rPr spc="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web</a:t>
            </a:r>
            <a:r>
              <a:rPr spc="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HTML5</a:t>
            </a:r>
            <a:r>
              <a:rPr spc="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bằng</a:t>
            </a:r>
            <a:r>
              <a:rPr spc="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cách</a:t>
            </a:r>
            <a:r>
              <a:rPr spc="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sử</a:t>
            </a:r>
            <a:endParaRPr>
              <a:latin typeface="Calibri"/>
              <a:cs typeface="Calibri"/>
            </a:endParaRPr>
          </a:p>
          <a:p>
            <a:pPr marL="341610">
              <a:lnSpc>
                <a:spcPts val="2572"/>
              </a:lnSpc>
            </a:pPr>
            <a:r>
              <a:rPr spc="5" dirty="0">
                <a:latin typeface="Calibri"/>
                <a:cs typeface="Calibri"/>
              </a:rPr>
              <a:t>dụng cú </a:t>
            </a:r>
            <a:r>
              <a:rPr dirty="0">
                <a:latin typeface="Calibri"/>
                <a:cs typeface="Calibri"/>
              </a:rPr>
              <a:t>pháp sau đây</a:t>
            </a:r>
            <a:r>
              <a:rPr spc="-13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: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14589" y="1849577"/>
            <a:ext cx="1971039" cy="296076"/>
          </a:xfrm>
          <a:prstGeom prst="rect">
            <a:avLst/>
          </a:prstGeom>
        </p:spPr>
        <p:txBody>
          <a:bodyPr vert="horz" wrap="square" lIns="0" tIns="18893" rIns="0" bIns="0" rtlCol="0">
            <a:spAutoFit/>
          </a:bodyPr>
          <a:lstStyle/>
          <a:p>
            <a:pPr marL="15114">
              <a:spcBef>
                <a:spcPts val="149"/>
              </a:spcBef>
            </a:pPr>
            <a:r>
              <a:rPr dirty="0">
                <a:latin typeface="Calibri"/>
                <a:cs typeface="Calibri"/>
              </a:rPr>
              <a:t>&amp;entity_name;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52877" y="1855469"/>
            <a:ext cx="589279" cy="306888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spcBef>
                <a:spcPts val="114"/>
              </a:spcBef>
            </a:pPr>
            <a:r>
              <a:rPr sz="1900" spc="-11" dirty="0">
                <a:latin typeface="Calibri"/>
                <a:cs typeface="Calibri"/>
              </a:rPr>
              <a:t>Hoặc</a:t>
            </a:r>
            <a:endParaRPr sz="19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76233" y="1816050"/>
            <a:ext cx="2415540" cy="296076"/>
          </a:xfrm>
          <a:prstGeom prst="rect">
            <a:avLst/>
          </a:prstGeom>
        </p:spPr>
        <p:txBody>
          <a:bodyPr vert="horz" wrap="square" lIns="0" tIns="18893" rIns="0" bIns="0" rtlCol="0">
            <a:spAutoFit/>
          </a:bodyPr>
          <a:lstStyle/>
          <a:p>
            <a:pPr marL="15114">
              <a:spcBef>
                <a:spcPts val="149"/>
              </a:spcBef>
            </a:pPr>
            <a:r>
              <a:rPr dirty="0">
                <a:latin typeface="Calibri"/>
                <a:cs typeface="Calibri"/>
              </a:rPr>
              <a:t>&amp;</a:t>
            </a:r>
            <a:r>
              <a:rPr spc="5" dirty="0">
                <a:latin typeface="Calibri"/>
                <a:cs typeface="Calibri"/>
              </a:rPr>
              <a:t>#e</a:t>
            </a:r>
            <a:r>
              <a:rPr dirty="0">
                <a:latin typeface="Calibri"/>
                <a:cs typeface="Calibri"/>
              </a:rPr>
              <a:t>nti</a:t>
            </a:r>
            <a:r>
              <a:rPr spc="-5" dirty="0">
                <a:latin typeface="Calibri"/>
                <a:cs typeface="Calibri"/>
              </a:rPr>
              <a:t>t</a:t>
            </a:r>
            <a:r>
              <a:rPr spc="5" dirty="0">
                <a:latin typeface="Calibri"/>
                <a:cs typeface="Calibri"/>
              </a:rPr>
              <a:t>y</a:t>
            </a:r>
            <a:r>
              <a:rPr dirty="0">
                <a:latin typeface="Calibri"/>
                <a:cs typeface="Calibri"/>
              </a:rPr>
              <a:t>_</a:t>
            </a:r>
            <a:r>
              <a:rPr spc="-5" dirty="0">
                <a:latin typeface="Calibri"/>
                <a:cs typeface="Calibri"/>
              </a:rPr>
              <a:t>nu</a:t>
            </a:r>
            <a:r>
              <a:rPr dirty="0">
                <a:latin typeface="Calibri"/>
                <a:cs typeface="Calibri"/>
              </a:rPr>
              <a:t>m</a:t>
            </a:r>
            <a:r>
              <a:rPr spc="-5" dirty="0">
                <a:latin typeface="Calibri"/>
                <a:cs typeface="Calibri"/>
              </a:rPr>
              <a:t>b</a:t>
            </a:r>
            <a:r>
              <a:rPr spc="5" dirty="0">
                <a:latin typeface="Calibri"/>
                <a:cs typeface="Calibri"/>
              </a:rPr>
              <a:t>e</a:t>
            </a:r>
            <a:r>
              <a:rPr spc="-5" dirty="0">
                <a:latin typeface="Calibri"/>
                <a:cs typeface="Calibri"/>
              </a:rPr>
              <a:t>r</a:t>
            </a:r>
            <a:r>
              <a:rPr dirty="0">
                <a:latin typeface="Calibri"/>
                <a:cs typeface="Calibri"/>
              </a:rPr>
              <a:t>;</a:t>
            </a:r>
            <a:endParaRPr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3626" y="2224278"/>
            <a:ext cx="9835727" cy="295315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Bảng dưới </a:t>
            </a:r>
            <a:r>
              <a:rPr spc="-5" dirty="0">
                <a:latin typeface="Calibri"/>
                <a:cs typeface="Calibri"/>
              </a:rPr>
              <a:t>đây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số các </a:t>
            </a:r>
            <a:r>
              <a:rPr spc="5" dirty="0">
                <a:latin typeface="Calibri"/>
                <a:cs typeface="Calibri"/>
              </a:rPr>
              <a:t>thực </a:t>
            </a:r>
            <a:r>
              <a:rPr dirty="0">
                <a:latin typeface="Calibri"/>
                <a:cs typeface="Calibri"/>
              </a:rPr>
              <a:t>thể HTML </a:t>
            </a:r>
            <a:r>
              <a:rPr spc="5" dirty="0">
                <a:latin typeface="Calibri"/>
                <a:cs typeface="Calibri"/>
              </a:rPr>
              <a:t>thường </a:t>
            </a:r>
            <a:r>
              <a:rPr dirty="0">
                <a:latin typeface="Calibri"/>
                <a:cs typeface="Calibri"/>
              </a:rPr>
              <a:t>được sử</a:t>
            </a:r>
            <a:r>
              <a:rPr spc="-15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dụng.</a:t>
            </a:r>
            <a:endParaRPr>
              <a:latin typeface="Calibri"/>
              <a:cs typeface="Calibri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0366182"/>
              </p:ext>
            </p:extLst>
          </p:nvPr>
        </p:nvGraphicFramePr>
        <p:xfrm>
          <a:off x="714589" y="2606447"/>
          <a:ext cx="11070166" cy="372510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22899"/>
                <a:gridCol w="3208894"/>
                <a:gridCol w="2895172"/>
                <a:gridCol w="3343201"/>
              </a:tblGrid>
              <a:tr h="651816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1600" b="1" spc="-1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Kết</a:t>
                      </a:r>
                      <a:r>
                        <a:rPr sz="1600" b="1" spc="-4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quả</a:t>
                      </a:r>
                      <a:endParaRPr sz="1600" dirty="0">
                        <a:latin typeface="Calibri"/>
                        <a:cs typeface="Calibri"/>
                      </a:endParaRPr>
                    </a:p>
                  </a:txBody>
                  <a:tcPr marL="0" marR="0" marT="118110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300" dirty="0">
                        <a:latin typeface="Times New Roman"/>
                        <a:cs typeface="Times New Roman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Mô</a:t>
                      </a:r>
                      <a:r>
                        <a:rPr sz="16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16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tả</a:t>
                      </a:r>
                      <a:endParaRPr sz="1600" dirty="0">
                        <a:latin typeface="Calibri"/>
                        <a:cs typeface="Calibri"/>
                      </a:endParaRPr>
                    </a:p>
                  </a:txBody>
                  <a:tcPr marL="0" marR="0" marT="3175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300" dirty="0">
                        <a:latin typeface="Times New Roman"/>
                        <a:cs typeface="Times New Roman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600" b="1" spc="-5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Tên</a:t>
                      </a:r>
                      <a:endParaRPr sz="1600" dirty="0">
                        <a:latin typeface="Calibri"/>
                        <a:cs typeface="Calibri"/>
                      </a:endParaRPr>
                    </a:p>
                  </a:txBody>
                  <a:tcPr marL="0" marR="0" marT="3175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1300" dirty="0">
                        <a:latin typeface="Times New Roman"/>
                        <a:cs typeface="Times New Roman"/>
                      </a:endParaRPr>
                    </a:p>
                    <a:p>
                      <a:pPr marL="226695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6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Mã </a:t>
                      </a:r>
                      <a:r>
                        <a:rPr sz="16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số</a:t>
                      </a:r>
                      <a:endParaRPr sz="1600" dirty="0">
                        <a:latin typeface="Calibri"/>
                        <a:cs typeface="Calibri"/>
                      </a:endParaRPr>
                    </a:p>
                  </a:txBody>
                  <a:tcPr marL="0" marR="0" marT="3175" marB="0">
                    <a:solidFill>
                      <a:srgbClr val="943735"/>
                    </a:solidFill>
                  </a:tcPr>
                </a:tc>
              </a:tr>
              <a:tr h="487044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non-breaking</a:t>
                      </a:r>
                      <a:r>
                        <a:rPr sz="1600" spc="-5" dirty="0">
                          <a:latin typeface="Calibri"/>
                          <a:cs typeface="Calibri"/>
                        </a:rPr>
                        <a:t> space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&amp;nbsp;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&amp;#160;</a:t>
                      </a:r>
                      <a:endParaRPr sz="1600" dirty="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D6E3BC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pPr marL="60325" algn="ctr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b="1" dirty="0">
                          <a:latin typeface="Calibri"/>
                          <a:cs typeface="Calibri"/>
                        </a:rPr>
                        <a:t>&lt;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5" dirty="0">
                          <a:latin typeface="Calibri"/>
                          <a:cs typeface="Calibri"/>
                        </a:rPr>
                        <a:t>less</a:t>
                      </a:r>
                      <a:r>
                        <a:rPr sz="16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600" spc="-5" dirty="0">
                          <a:latin typeface="Calibri"/>
                          <a:cs typeface="Calibri"/>
                        </a:rPr>
                        <a:t>than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5" dirty="0">
                          <a:latin typeface="Calibri"/>
                          <a:cs typeface="Calibri"/>
                        </a:rPr>
                        <a:t>&amp;lt;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5" dirty="0">
                          <a:latin typeface="Calibri"/>
                          <a:cs typeface="Calibri"/>
                        </a:rPr>
                        <a:t>&amp;#60;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F1DCDB"/>
                    </a:solidFill>
                  </a:tcPr>
                </a:tc>
              </a:tr>
              <a:tr h="568324">
                <a:tc>
                  <a:txBody>
                    <a:bodyPr/>
                    <a:lstStyle/>
                    <a:p>
                      <a:pPr marL="60325" algn="ctr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b="1" dirty="0">
                          <a:latin typeface="Calibri"/>
                          <a:cs typeface="Calibri"/>
                        </a:rPr>
                        <a:t>&gt;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greater</a:t>
                      </a:r>
                      <a:r>
                        <a:rPr sz="16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1600" spc="-5" dirty="0">
                          <a:latin typeface="Calibri"/>
                          <a:cs typeface="Calibri"/>
                        </a:rPr>
                        <a:t>than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&amp;gt;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5" dirty="0">
                          <a:latin typeface="Calibri"/>
                          <a:cs typeface="Calibri"/>
                        </a:rPr>
                        <a:t>&amp;#62;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D6E3BC"/>
                    </a:solidFill>
                  </a:tcPr>
                </a:tc>
              </a:tr>
              <a:tr h="487044">
                <a:tc>
                  <a:txBody>
                    <a:bodyPr/>
                    <a:lstStyle/>
                    <a:p>
                      <a:pPr marL="59690" algn="ctr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b="1" dirty="0">
                          <a:latin typeface="Calibri"/>
                          <a:cs typeface="Calibri"/>
                        </a:rPr>
                        <a:t>&amp;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ampersand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5" dirty="0">
                          <a:latin typeface="Calibri"/>
                          <a:cs typeface="Calibri"/>
                        </a:rPr>
                        <a:t>&amp;amp;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5" dirty="0">
                          <a:latin typeface="Calibri"/>
                          <a:cs typeface="Calibri"/>
                        </a:rPr>
                        <a:t>&amp;#38;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F1DCDB"/>
                    </a:solidFill>
                  </a:tcPr>
                </a:tc>
              </a:tr>
              <a:tr h="527685">
                <a:tc>
                  <a:txBody>
                    <a:bodyPr/>
                    <a:lstStyle/>
                    <a:p>
                      <a:pPr marL="62230" algn="ctr">
                        <a:lnSpc>
                          <a:spcPct val="100000"/>
                        </a:lnSpc>
                        <a:spcBef>
                          <a:spcPts val="1215"/>
                        </a:spcBef>
                      </a:pPr>
                      <a:r>
                        <a:rPr sz="1600" b="1" dirty="0">
                          <a:latin typeface="Calibri"/>
                          <a:cs typeface="Calibri"/>
                        </a:rPr>
                        <a:t>€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54306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euro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&amp;euro;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&amp;#8364;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335" marB="0">
                    <a:solidFill>
                      <a:srgbClr val="D6E3BC"/>
                    </a:solidFill>
                  </a:tcPr>
                </a:tc>
              </a:tr>
              <a:tr h="51551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600" dirty="0">
                        <a:latin typeface="Times New Roman"/>
                        <a:cs typeface="Times New Roman"/>
                      </a:endParaRPr>
                    </a:p>
                    <a:p>
                      <a:pPr marL="61594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1600" b="1" dirty="0">
                          <a:latin typeface="Calibri"/>
                          <a:cs typeface="Calibri"/>
                        </a:rPr>
                        <a:t>©</a:t>
                      </a:r>
                      <a:endParaRPr sz="1600" dirty="0">
                        <a:latin typeface="Calibri"/>
                        <a:cs typeface="Calibri"/>
                      </a:endParaRPr>
                    </a:p>
                  </a:txBody>
                  <a:tcPr marL="0" marR="0" marT="1270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copyright</a:t>
                      </a:r>
                      <a:endParaRPr sz="1600">
                        <a:latin typeface="Calibri"/>
                        <a:cs typeface="Calibri"/>
                      </a:endParaRPr>
                    </a:p>
                  </a:txBody>
                  <a:tcPr marL="0" marR="0" marT="140969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&amp;copy;</a:t>
                      </a:r>
                      <a:endParaRPr sz="1600" dirty="0">
                        <a:latin typeface="Calibri"/>
                        <a:cs typeface="Calibri"/>
                      </a:endParaRPr>
                    </a:p>
                  </a:txBody>
                  <a:tcPr marL="0" marR="0" marT="140969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1600" spc="-10" dirty="0">
                          <a:latin typeface="Calibri"/>
                          <a:cs typeface="Calibri"/>
                        </a:rPr>
                        <a:t>&amp;#169;</a:t>
                      </a:r>
                      <a:endParaRPr sz="1600" dirty="0">
                        <a:latin typeface="Calibri"/>
                        <a:cs typeface="Calibri"/>
                      </a:endParaRPr>
                    </a:p>
                  </a:txBody>
                  <a:tcPr marL="0" marR="0" marT="140969" marB="0">
                    <a:solidFill>
                      <a:srgbClr val="F1DCDB"/>
                    </a:solidFill>
                  </a:tcPr>
                </a:tc>
              </a:tr>
            </a:tbl>
          </a:graphicData>
        </a:graphic>
      </p:graphicFrame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59288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9028" y="163070"/>
            <a:ext cx="10639551" cy="5425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387" y="49956"/>
            <a:ext cx="11072028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THẺ CHỨA </a:t>
            </a:r>
            <a:r>
              <a:rPr lang="vi-VN" sz="3000" b="1" spc="-49" dirty="0">
                <a:latin typeface="+mn-lt"/>
              </a:rPr>
              <a:t>VÀ </a:t>
            </a:r>
            <a:r>
              <a:rPr lang="vi-VN" sz="3000" b="1" spc="-5" dirty="0">
                <a:latin typeface="+mn-lt"/>
              </a:rPr>
              <a:t>THẺ ĐỘC</a:t>
            </a:r>
            <a:r>
              <a:rPr lang="vi-VN" sz="3000" b="1" dirty="0">
                <a:latin typeface="+mn-lt"/>
              </a:rPr>
              <a:t> </a:t>
            </a:r>
            <a:r>
              <a:rPr lang="vi-VN" sz="3000" b="1" spc="-5" dirty="0">
                <a:latin typeface="+mn-lt"/>
              </a:rPr>
              <a:t>LẬP</a:t>
            </a:r>
          </a:p>
        </p:txBody>
      </p:sp>
      <p:sp>
        <p:nvSpPr>
          <p:cNvPr id="16" name="object 16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16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415681" y="1357123"/>
            <a:ext cx="11175999" cy="845819"/>
          </a:xfrm>
          <a:custGeom>
            <a:avLst/>
            <a:gdLst/>
            <a:ahLst/>
            <a:cxnLst/>
            <a:rect l="l" t="t" r="r" b="b"/>
            <a:pathLst>
              <a:path w="8382000" h="845819">
                <a:moveTo>
                  <a:pt x="8241030" y="0"/>
                </a:moveTo>
                <a:lnTo>
                  <a:pt x="140969" y="0"/>
                </a:lnTo>
                <a:lnTo>
                  <a:pt x="96414" y="7187"/>
                </a:lnTo>
                <a:lnTo>
                  <a:pt x="57716" y="27200"/>
                </a:lnTo>
                <a:lnTo>
                  <a:pt x="27200" y="57716"/>
                </a:lnTo>
                <a:lnTo>
                  <a:pt x="7187" y="96414"/>
                </a:lnTo>
                <a:lnTo>
                  <a:pt x="0" y="140969"/>
                </a:lnTo>
                <a:lnTo>
                  <a:pt x="0" y="704850"/>
                </a:lnTo>
                <a:lnTo>
                  <a:pt x="7187" y="749405"/>
                </a:lnTo>
                <a:lnTo>
                  <a:pt x="27200" y="788103"/>
                </a:lnTo>
                <a:lnTo>
                  <a:pt x="57716" y="818619"/>
                </a:lnTo>
                <a:lnTo>
                  <a:pt x="96414" y="838632"/>
                </a:lnTo>
                <a:lnTo>
                  <a:pt x="140969" y="845819"/>
                </a:lnTo>
                <a:lnTo>
                  <a:pt x="8241030" y="845819"/>
                </a:lnTo>
                <a:lnTo>
                  <a:pt x="8285585" y="838632"/>
                </a:lnTo>
                <a:lnTo>
                  <a:pt x="8324283" y="818619"/>
                </a:lnTo>
                <a:lnTo>
                  <a:pt x="8354799" y="788103"/>
                </a:lnTo>
                <a:lnTo>
                  <a:pt x="8374812" y="749405"/>
                </a:lnTo>
                <a:lnTo>
                  <a:pt x="8382000" y="704850"/>
                </a:lnTo>
                <a:lnTo>
                  <a:pt x="8382000" y="140969"/>
                </a:lnTo>
                <a:lnTo>
                  <a:pt x="8374812" y="96414"/>
                </a:lnTo>
                <a:lnTo>
                  <a:pt x="8354799" y="57716"/>
                </a:lnTo>
                <a:lnTo>
                  <a:pt x="8324283" y="27200"/>
                </a:lnTo>
                <a:lnTo>
                  <a:pt x="8285585" y="7187"/>
                </a:lnTo>
                <a:lnTo>
                  <a:pt x="8241030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07417" y="1357123"/>
            <a:ext cx="11175999" cy="845819"/>
          </a:xfrm>
          <a:custGeom>
            <a:avLst/>
            <a:gdLst/>
            <a:ahLst/>
            <a:cxnLst/>
            <a:rect l="l" t="t" r="r" b="b"/>
            <a:pathLst>
              <a:path w="8382000" h="845819">
                <a:moveTo>
                  <a:pt x="0" y="140969"/>
                </a:moveTo>
                <a:lnTo>
                  <a:pt x="7187" y="96414"/>
                </a:lnTo>
                <a:lnTo>
                  <a:pt x="27200" y="57716"/>
                </a:lnTo>
                <a:lnTo>
                  <a:pt x="57716" y="27200"/>
                </a:lnTo>
                <a:lnTo>
                  <a:pt x="96414" y="7187"/>
                </a:lnTo>
                <a:lnTo>
                  <a:pt x="140969" y="0"/>
                </a:lnTo>
                <a:lnTo>
                  <a:pt x="8241030" y="0"/>
                </a:lnTo>
                <a:lnTo>
                  <a:pt x="8285585" y="7187"/>
                </a:lnTo>
                <a:lnTo>
                  <a:pt x="8324283" y="27200"/>
                </a:lnTo>
                <a:lnTo>
                  <a:pt x="8354799" y="57716"/>
                </a:lnTo>
                <a:lnTo>
                  <a:pt x="8374812" y="96414"/>
                </a:lnTo>
                <a:lnTo>
                  <a:pt x="8382000" y="140969"/>
                </a:lnTo>
                <a:lnTo>
                  <a:pt x="8382000" y="704850"/>
                </a:lnTo>
                <a:lnTo>
                  <a:pt x="8374812" y="749405"/>
                </a:lnTo>
                <a:lnTo>
                  <a:pt x="8354799" y="788103"/>
                </a:lnTo>
                <a:lnTo>
                  <a:pt x="8324283" y="818619"/>
                </a:lnTo>
                <a:lnTo>
                  <a:pt x="8285585" y="838632"/>
                </a:lnTo>
                <a:lnTo>
                  <a:pt x="8241030" y="845819"/>
                </a:lnTo>
                <a:lnTo>
                  <a:pt x="140969" y="845819"/>
                </a:lnTo>
                <a:lnTo>
                  <a:pt x="96414" y="838632"/>
                </a:lnTo>
                <a:lnTo>
                  <a:pt x="57716" y="818619"/>
                </a:lnTo>
                <a:lnTo>
                  <a:pt x="27200" y="788103"/>
                </a:lnTo>
                <a:lnTo>
                  <a:pt x="7187" y="749405"/>
                </a:lnTo>
                <a:lnTo>
                  <a:pt x="0" y="704850"/>
                </a:lnTo>
                <a:lnTo>
                  <a:pt x="0" y="140969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536173" y="1604008"/>
            <a:ext cx="10720044" cy="292261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5114">
              <a:spcBef>
                <a:spcPts val="119"/>
              </a:spcBef>
            </a:pPr>
            <a:r>
              <a:rPr spc="-5" dirty="0">
                <a:latin typeface="Arial"/>
                <a:cs typeface="Arial"/>
              </a:rPr>
              <a:t>Có hai loại </a:t>
            </a:r>
            <a:r>
              <a:rPr dirty="0">
                <a:latin typeface="Arial"/>
                <a:cs typeface="Arial"/>
              </a:rPr>
              <a:t>của các </a:t>
            </a:r>
            <a:r>
              <a:rPr spc="-11" dirty="0">
                <a:latin typeface="Arial"/>
                <a:cs typeface="Arial"/>
              </a:rPr>
              <a:t>phần </a:t>
            </a:r>
            <a:r>
              <a:rPr dirty="0">
                <a:latin typeface="Arial"/>
                <a:cs typeface="Arial"/>
              </a:rPr>
              <a:t>tử </a:t>
            </a:r>
            <a:r>
              <a:rPr spc="-5" dirty="0">
                <a:latin typeface="Arial"/>
                <a:cs typeface="Arial"/>
              </a:rPr>
              <a:t>HTML </a:t>
            </a:r>
            <a:r>
              <a:rPr dirty="0">
                <a:latin typeface="Arial"/>
                <a:cs typeface="Arial"/>
              </a:rPr>
              <a:t>cụ </a:t>
            </a:r>
            <a:r>
              <a:rPr spc="-5" dirty="0">
                <a:latin typeface="Arial"/>
                <a:cs typeface="Arial"/>
              </a:rPr>
              <a:t>thể là,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5" dirty="0">
                <a:latin typeface="Calibri"/>
                <a:cs typeface="Calibri"/>
              </a:rPr>
              <a:t>chứa </a:t>
            </a:r>
            <a:r>
              <a:rPr spc="-5" dirty="0">
                <a:latin typeface="Arial"/>
                <a:cs typeface="Arial"/>
              </a:rPr>
              <a:t>và </a:t>
            </a:r>
            <a:r>
              <a:rPr spc="-19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5" dirty="0">
                <a:latin typeface="Calibri"/>
                <a:cs typeface="Calibri"/>
              </a:rPr>
              <a:t>độc</a:t>
            </a:r>
            <a:r>
              <a:rPr spc="-4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lập.</a:t>
            </a:r>
          </a:p>
        </p:txBody>
      </p:sp>
      <p:sp>
        <p:nvSpPr>
          <p:cNvPr id="7" name="object 7"/>
          <p:cNvSpPr/>
          <p:nvPr/>
        </p:nvSpPr>
        <p:spPr>
          <a:xfrm>
            <a:off x="407417" y="2426971"/>
            <a:ext cx="11175999" cy="812801"/>
          </a:xfrm>
          <a:custGeom>
            <a:avLst/>
            <a:gdLst/>
            <a:ahLst/>
            <a:cxnLst/>
            <a:rect l="l" t="t" r="r" b="b"/>
            <a:pathLst>
              <a:path w="8382000" h="812800">
                <a:moveTo>
                  <a:pt x="8246618" y="0"/>
                </a:moveTo>
                <a:lnTo>
                  <a:pt x="135382" y="0"/>
                </a:lnTo>
                <a:lnTo>
                  <a:pt x="92592" y="6898"/>
                </a:lnTo>
                <a:lnTo>
                  <a:pt x="55429" y="26111"/>
                </a:lnTo>
                <a:lnTo>
                  <a:pt x="26122" y="55412"/>
                </a:lnTo>
                <a:lnTo>
                  <a:pt x="6902" y="92577"/>
                </a:lnTo>
                <a:lnTo>
                  <a:pt x="0" y="135381"/>
                </a:lnTo>
                <a:lnTo>
                  <a:pt x="0" y="676909"/>
                </a:lnTo>
                <a:lnTo>
                  <a:pt x="6902" y="719714"/>
                </a:lnTo>
                <a:lnTo>
                  <a:pt x="26122" y="756879"/>
                </a:lnTo>
                <a:lnTo>
                  <a:pt x="55429" y="786180"/>
                </a:lnTo>
                <a:lnTo>
                  <a:pt x="92592" y="805393"/>
                </a:lnTo>
                <a:lnTo>
                  <a:pt x="135382" y="812291"/>
                </a:lnTo>
                <a:lnTo>
                  <a:pt x="8246618" y="812291"/>
                </a:lnTo>
                <a:lnTo>
                  <a:pt x="8289422" y="805393"/>
                </a:lnTo>
                <a:lnTo>
                  <a:pt x="8326587" y="786180"/>
                </a:lnTo>
                <a:lnTo>
                  <a:pt x="8355888" y="756879"/>
                </a:lnTo>
                <a:lnTo>
                  <a:pt x="8375101" y="719714"/>
                </a:lnTo>
                <a:lnTo>
                  <a:pt x="8382000" y="676909"/>
                </a:lnTo>
                <a:lnTo>
                  <a:pt x="8382000" y="135381"/>
                </a:lnTo>
                <a:lnTo>
                  <a:pt x="8375101" y="92577"/>
                </a:lnTo>
                <a:lnTo>
                  <a:pt x="8355888" y="55412"/>
                </a:lnTo>
                <a:lnTo>
                  <a:pt x="8326587" y="26111"/>
                </a:lnTo>
                <a:lnTo>
                  <a:pt x="8289422" y="6898"/>
                </a:lnTo>
                <a:lnTo>
                  <a:pt x="8246618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07417" y="2426971"/>
            <a:ext cx="11175999" cy="812801"/>
          </a:xfrm>
          <a:custGeom>
            <a:avLst/>
            <a:gdLst/>
            <a:ahLst/>
            <a:cxnLst/>
            <a:rect l="l" t="t" r="r" b="b"/>
            <a:pathLst>
              <a:path w="8382000" h="812800">
                <a:moveTo>
                  <a:pt x="0" y="135381"/>
                </a:moveTo>
                <a:lnTo>
                  <a:pt x="6902" y="92577"/>
                </a:lnTo>
                <a:lnTo>
                  <a:pt x="26122" y="55412"/>
                </a:lnTo>
                <a:lnTo>
                  <a:pt x="55429" y="26111"/>
                </a:lnTo>
                <a:lnTo>
                  <a:pt x="92592" y="6898"/>
                </a:lnTo>
                <a:lnTo>
                  <a:pt x="135382" y="0"/>
                </a:lnTo>
                <a:lnTo>
                  <a:pt x="8246618" y="0"/>
                </a:lnTo>
                <a:lnTo>
                  <a:pt x="8289422" y="6898"/>
                </a:lnTo>
                <a:lnTo>
                  <a:pt x="8326587" y="26111"/>
                </a:lnTo>
                <a:lnTo>
                  <a:pt x="8355888" y="55412"/>
                </a:lnTo>
                <a:lnTo>
                  <a:pt x="8375101" y="92577"/>
                </a:lnTo>
                <a:lnTo>
                  <a:pt x="8382000" y="135381"/>
                </a:lnTo>
                <a:lnTo>
                  <a:pt x="8382000" y="676909"/>
                </a:lnTo>
                <a:lnTo>
                  <a:pt x="8375101" y="719714"/>
                </a:lnTo>
                <a:lnTo>
                  <a:pt x="8355888" y="756879"/>
                </a:lnTo>
                <a:lnTo>
                  <a:pt x="8326587" y="786180"/>
                </a:lnTo>
                <a:lnTo>
                  <a:pt x="8289422" y="805393"/>
                </a:lnTo>
                <a:lnTo>
                  <a:pt x="8246618" y="812291"/>
                </a:lnTo>
                <a:lnTo>
                  <a:pt x="135382" y="812291"/>
                </a:lnTo>
                <a:lnTo>
                  <a:pt x="92592" y="805393"/>
                </a:lnTo>
                <a:lnTo>
                  <a:pt x="55429" y="786180"/>
                </a:lnTo>
                <a:lnTo>
                  <a:pt x="26122" y="756879"/>
                </a:lnTo>
                <a:lnTo>
                  <a:pt x="6902" y="719714"/>
                </a:lnTo>
                <a:lnTo>
                  <a:pt x="0" y="676909"/>
                </a:lnTo>
                <a:lnTo>
                  <a:pt x="0" y="135381"/>
                </a:lnTo>
                <a:close/>
              </a:path>
            </a:pathLst>
          </a:custGeom>
          <a:ln w="2590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33740" y="2657094"/>
            <a:ext cx="10871302" cy="292261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5114">
              <a:spcBef>
                <a:spcPts val="119"/>
              </a:spcBef>
            </a:pPr>
            <a:r>
              <a:rPr dirty="0">
                <a:latin typeface="Calibri"/>
                <a:cs typeface="Calibri"/>
              </a:rPr>
              <a:t>Một thẻ chứa bao </a:t>
            </a:r>
            <a:r>
              <a:rPr spc="-5" dirty="0">
                <a:latin typeface="Calibri"/>
                <a:cs typeface="Calibri"/>
              </a:rPr>
              <a:t>gồm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5" dirty="0">
                <a:latin typeface="Calibri"/>
                <a:cs typeface="Calibri"/>
              </a:rPr>
              <a:t>bắt </a:t>
            </a:r>
            <a:r>
              <a:rPr dirty="0">
                <a:latin typeface="Calibri"/>
                <a:cs typeface="Calibri"/>
              </a:rPr>
              <a:t>đầu, </a:t>
            </a:r>
            <a:r>
              <a:rPr spc="-5" dirty="0">
                <a:latin typeface="Calibri"/>
                <a:cs typeface="Calibri"/>
              </a:rPr>
              <a:t>nội </a:t>
            </a:r>
            <a:r>
              <a:rPr dirty="0">
                <a:latin typeface="Calibri"/>
                <a:cs typeface="Calibri"/>
              </a:rPr>
              <a:t>dung, </a:t>
            </a:r>
            <a:r>
              <a:rPr spc="-11" dirty="0">
                <a:latin typeface="Calibri"/>
                <a:cs typeface="Calibri"/>
              </a:rPr>
              <a:t>các </a:t>
            </a:r>
            <a:r>
              <a:rPr dirty="0">
                <a:latin typeface="Calibri"/>
                <a:cs typeface="Calibri"/>
              </a:rPr>
              <a:t>phần tử </a:t>
            </a:r>
            <a:r>
              <a:rPr spc="-11" dirty="0">
                <a:latin typeface="Calibri"/>
                <a:cs typeface="Calibri"/>
              </a:rPr>
              <a:t>con và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30" dirty="0">
                <a:latin typeface="Calibri"/>
                <a:cs typeface="Calibri"/>
              </a:rPr>
              <a:t>kết</a:t>
            </a:r>
            <a:r>
              <a:rPr spc="-35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thúc.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07417" y="3533393"/>
            <a:ext cx="11175999" cy="844551"/>
          </a:xfrm>
          <a:custGeom>
            <a:avLst/>
            <a:gdLst/>
            <a:ahLst/>
            <a:cxnLst/>
            <a:rect l="l" t="t" r="r" b="b"/>
            <a:pathLst>
              <a:path w="8382000" h="844550">
                <a:moveTo>
                  <a:pt x="8241284" y="0"/>
                </a:moveTo>
                <a:lnTo>
                  <a:pt x="140716" y="0"/>
                </a:lnTo>
                <a:lnTo>
                  <a:pt x="96240" y="7172"/>
                </a:lnTo>
                <a:lnTo>
                  <a:pt x="57612" y="27147"/>
                </a:lnTo>
                <a:lnTo>
                  <a:pt x="27151" y="57607"/>
                </a:lnTo>
                <a:lnTo>
                  <a:pt x="7174" y="96235"/>
                </a:lnTo>
                <a:lnTo>
                  <a:pt x="0" y="140715"/>
                </a:lnTo>
                <a:lnTo>
                  <a:pt x="0" y="703579"/>
                </a:lnTo>
                <a:lnTo>
                  <a:pt x="7174" y="748060"/>
                </a:lnTo>
                <a:lnTo>
                  <a:pt x="27151" y="786688"/>
                </a:lnTo>
                <a:lnTo>
                  <a:pt x="57612" y="817148"/>
                </a:lnTo>
                <a:lnTo>
                  <a:pt x="96240" y="837123"/>
                </a:lnTo>
                <a:lnTo>
                  <a:pt x="140716" y="844295"/>
                </a:lnTo>
                <a:lnTo>
                  <a:pt x="8241284" y="844295"/>
                </a:lnTo>
                <a:lnTo>
                  <a:pt x="8285764" y="837123"/>
                </a:lnTo>
                <a:lnTo>
                  <a:pt x="8324392" y="817148"/>
                </a:lnTo>
                <a:lnTo>
                  <a:pt x="8354852" y="786688"/>
                </a:lnTo>
                <a:lnTo>
                  <a:pt x="8374827" y="748060"/>
                </a:lnTo>
                <a:lnTo>
                  <a:pt x="8382000" y="703579"/>
                </a:lnTo>
                <a:lnTo>
                  <a:pt x="8382000" y="140715"/>
                </a:lnTo>
                <a:lnTo>
                  <a:pt x="8374827" y="96235"/>
                </a:lnTo>
                <a:lnTo>
                  <a:pt x="8354852" y="57607"/>
                </a:lnTo>
                <a:lnTo>
                  <a:pt x="8324392" y="27147"/>
                </a:lnTo>
                <a:lnTo>
                  <a:pt x="8285764" y="7172"/>
                </a:lnTo>
                <a:lnTo>
                  <a:pt x="8241284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07417" y="3533393"/>
            <a:ext cx="11175999" cy="844551"/>
          </a:xfrm>
          <a:custGeom>
            <a:avLst/>
            <a:gdLst/>
            <a:ahLst/>
            <a:cxnLst/>
            <a:rect l="l" t="t" r="r" b="b"/>
            <a:pathLst>
              <a:path w="8382000" h="844550">
                <a:moveTo>
                  <a:pt x="0" y="140715"/>
                </a:moveTo>
                <a:lnTo>
                  <a:pt x="7174" y="96235"/>
                </a:lnTo>
                <a:lnTo>
                  <a:pt x="27151" y="57607"/>
                </a:lnTo>
                <a:lnTo>
                  <a:pt x="57612" y="27147"/>
                </a:lnTo>
                <a:lnTo>
                  <a:pt x="96240" y="7172"/>
                </a:lnTo>
                <a:lnTo>
                  <a:pt x="140716" y="0"/>
                </a:lnTo>
                <a:lnTo>
                  <a:pt x="8241284" y="0"/>
                </a:lnTo>
                <a:lnTo>
                  <a:pt x="8285764" y="7172"/>
                </a:lnTo>
                <a:lnTo>
                  <a:pt x="8324392" y="27147"/>
                </a:lnTo>
                <a:lnTo>
                  <a:pt x="8354852" y="57607"/>
                </a:lnTo>
                <a:lnTo>
                  <a:pt x="8374827" y="96235"/>
                </a:lnTo>
                <a:lnTo>
                  <a:pt x="8382000" y="140715"/>
                </a:lnTo>
                <a:lnTo>
                  <a:pt x="8382000" y="703579"/>
                </a:lnTo>
                <a:lnTo>
                  <a:pt x="8374827" y="748060"/>
                </a:lnTo>
                <a:lnTo>
                  <a:pt x="8354852" y="786688"/>
                </a:lnTo>
                <a:lnTo>
                  <a:pt x="8324392" y="817148"/>
                </a:lnTo>
                <a:lnTo>
                  <a:pt x="8285764" y="837123"/>
                </a:lnTo>
                <a:lnTo>
                  <a:pt x="8241284" y="844295"/>
                </a:lnTo>
                <a:lnTo>
                  <a:pt x="140716" y="844295"/>
                </a:lnTo>
                <a:lnTo>
                  <a:pt x="96240" y="837123"/>
                </a:lnTo>
                <a:lnTo>
                  <a:pt x="57612" y="817148"/>
                </a:lnTo>
                <a:lnTo>
                  <a:pt x="27151" y="786688"/>
                </a:lnTo>
                <a:lnTo>
                  <a:pt x="7174" y="748060"/>
                </a:lnTo>
                <a:lnTo>
                  <a:pt x="0" y="703579"/>
                </a:lnTo>
                <a:lnTo>
                  <a:pt x="0" y="14071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07417" y="4636769"/>
            <a:ext cx="11175999" cy="774701"/>
          </a:xfrm>
          <a:custGeom>
            <a:avLst/>
            <a:gdLst/>
            <a:ahLst/>
            <a:cxnLst/>
            <a:rect l="l" t="t" r="r" b="b"/>
            <a:pathLst>
              <a:path w="8382000" h="774700">
                <a:moveTo>
                  <a:pt x="8252968" y="0"/>
                </a:moveTo>
                <a:lnTo>
                  <a:pt x="129032" y="0"/>
                </a:lnTo>
                <a:lnTo>
                  <a:pt x="78808" y="10142"/>
                </a:lnTo>
                <a:lnTo>
                  <a:pt x="37793" y="37798"/>
                </a:lnTo>
                <a:lnTo>
                  <a:pt x="10140" y="78813"/>
                </a:lnTo>
                <a:lnTo>
                  <a:pt x="0" y="129031"/>
                </a:lnTo>
                <a:lnTo>
                  <a:pt x="0" y="645159"/>
                </a:lnTo>
                <a:lnTo>
                  <a:pt x="10140" y="695378"/>
                </a:lnTo>
                <a:lnTo>
                  <a:pt x="37793" y="736393"/>
                </a:lnTo>
                <a:lnTo>
                  <a:pt x="78808" y="764049"/>
                </a:lnTo>
                <a:lnTo>
                  <a:pt x="129032" y="774191"/>
                </a:lnTo>
                <a:lnTo>
                  <a:pt x="8252968" y="774191"/>
                </a:lnTo>
                <a:lnTo>
                  <a:pt x="8303186" y="764049"/>
                </a:lnTo>
                <a:lnTo>
                  <a:pt x="8344201" y="736393"/>
                </a:lnTo>
                <a:lnTo>
                  <a:pt x="8371857" y="695378"/>
                </a:lnTo>
                <a:lnTo>
                  <a:pt x="8382000" y="645159"/>
                </a:lnTo>
                <a:lnTo>
                  <a:pt x="8382000" y="129031"/>
                </a:lnTo>
                <a:lnTo>
                  <a:pt x="8371857" y="78813"/>
                </a:lnTo>
                <a:lnTo>
                  <a:pt x="8344201" y="37798"/>
                </a:lnTo>
                <a:lnTo>
                  <a:pt x="8303186" y="10142"/>
                </a:lnTo>
                <a:lnTo>
                  <a:pt x="8252968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07417" y="4636769"/>
            <a:ext cx="11175999" cy="774701"/>
          </a:xfrm>
          <a:custGeom>
            <a:avLst/>
            <a:gdLst/>
            <a:ahLst/>
            <a:cxnLst/>
            <a:rect l="l" t="t" r="r" b="b"/>
            <a:pathLst>
              <a:path w="8382000" h="774700">
                <a:moveTo>
                  <a:pt x="0" y="129031"/>
                </a:moveTo>
                <a:lnTo>
                  <a:pt x="10140" y="78813"/>
                </a:lnTo>
                <a:lnTo>
                  <a:pt x="37793" y="37798"/>
                </a:lnTo>
                <a:lnTo>
                  <a:pt x="78808" y="10142"/>
                </a:lnTo>
                <a:lnTo>
                  <a:pt x="129032" y="0"/>
                </a:lnTo>
                <a:lnTo>
                  <a:pt x="8252968" y="0"/>
                </a:lnTo>
                <a:lnTo>
                  <a:pt x="8303186" y="10142"/>
                </a:lnTo>
                <a:lnTo>
                  <a:pt x="8344201" y="37798"/>
                </a:lnTo>
                <a:lnTo>
                  <a:pt x="8371857" y="78813"/>
                </a:lnTo>
                <a:lnTo>
                  <a:pt x="8382000" y="129031"/>
                </a:lnTo>
                <a:lnTo>
                  <a:pt x="8382000" y="645159"/>
                </a:lnTo>
                <a:lnTo>
                  <a:pt x="8371857" y="695378"/>
                </a:lnTo>
                <a:lnTo>
                  <a:pt x="8344201" y="736393"/>
                </a:lnTo>
                <a:lnTo>
                  <a:pt x="8303186" y="764049"/>
                </a:lnTo>
                <a:lnTo>
                  <a:pt x="8252968" y="774191"/>
                </a:lnTo>
                <a:lnTo>
                  <a:pt x="129032" y="774191"/>
                </a:lnTo>
                <a:lnTo>
                  <a:pt x="78808" y="764049"/>
                </a:lnTo>
                <a:lnTo>
                  <a:pt x="37793" y="736393"/>
                </a:lnTo>
                <a:lnTo>
                  <a:pt x="10140" y="695378"/>
                </a:lnTo>
                <a:lnTo>
                  <a:pt x="0" y="645159"/>
                </a:lnTo>
                <a:lnTo>
                  <a:pt x="0" y="129031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531302" y="3779902"/>
            <a:ext cx="10873740" cy="1346395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8893">
              <a:spcBef>
                <a:spcPts val="119"/>
              </a:spcBef>
            </a:pPr>
            <a:r>
              <a:rPr spc="-65" dirty="0">
                <a:latin typeface="Calibri"/>
                <a:cs typeface="Calibri"/>
              </a:rPr>
              <a:t>Tất </a:t>
            </a:r>
            <a:r>
              <a:rPr spc="-11" dirty="0">
                <a:latin typeface="Calibri"/>
                <a:cs typeface="Calibri"/>
              </a:rPr>
              <a:t>cả các </a:t>
            </a:r>
            <a:r>
              <a:rPr dirty="0">
                <a:latin typeface="Calibri"/>
                <a:cs typeface="Calibri"/>
              </a:rPr>
              <a:t>phần tử </a:t>
            </a:r>
            <a:r>
              <a:rPr spc="-11" dirty="0">
                <a:latin typeface="Calibri"/>
                <a:cs typeface="Calibri"/>
              </a:rPr>
              <a:t>cơ </a:t>
            </a:r>
            <a:r>
              <a:rPr dirty="0">
                <a:latin typeface="Calibri"/>
                <a:cs typeface="Calibri"/>
              </a:rPr>
              <a:t>bản </a:t>
            </a:r>
            <a:r>
              <a:rPr spc="-5" dirty="0">
                <a:latin typeface="Calibri"/>
                <a:cs typeface="Calibri"/>
              </a:rPr>
              <a:t>của HTML </a:t>
            </a:r>
            <a:r>
              <a:rPr dirty="0">
                <a:latin typeface="Calibri"/>
                <a:cs typeface="Calibri"/>
              </a:rPr>
              <a:t>đều </a:t>
            </a:r>
            <a:r>
              <a:rPr spc="-5" dirty="0">
                <a:latin typeface="Calibri"/>
                <a:cs typeface="Calibri"/>
              </a:rPr>
              <a:t>là </a:t>
            </a:r>
            <a:r>
              <a:rPr dirty="0">
                <a:latin typeface="Calibri"/>
                <a:cs typeface="Calibri"/>
              </a:rPr>
              <a:t>phần tử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chứa.</a:t>
            </a:r>
            <a:endParaRPr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15114" marR="6047">
              <a:lnSpc>
                <a:spcPts val="2344"/>
              </a:lnSpc>
              <a:spcBef>
                <a:spcPts val="1595"/>
              </a:spcBef>
            </a:pPr>
            <a:r>
              <a:rPr spc="-5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độc </a:t>
            </a:r>
            <a:r>
              <a:rPr spc="-5" dirty="0">
                <a:latin typeface="Calibri"/>
                <a:cs typeface="Calibri"/>
              </a:rPr>
              <a:t>lập bao gồm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5" dirty="0">
                <a:latin typeface="Calibri"/>
                <a:cs typeface="Calibri"/>
              </a:rPr>
              <a:t>bắt </a:t>
            </a:r>
            <a:r>
              <a:rPr dirty="0">
                <a:latin typeface="Calibri"/>
                <a:cs typeface="Calibri"/>
              </a:rPr>
              <a:t>đầu </a:t>
            </a:r>
            <a:r>
              <a:rPr spc="-19" dirty="0">
                <a:latin typeface="Calibri"/>
                <a:cs typeface="Calibri"/>
              </a:rPr>
              <a:t>và </a:t>
            </a:r>
            <a:r>
              <a:rPr spc="-11" dirty="0">
                <a:latin typeface="Calibri"/>
                <a:cs typeface="Calibri"/>
              </a:rPr>
              <a:t>các </a:t>
            </a:r>
            <a:r>
              <a:rPr spc="-5" dirty="0">
                <a:latin typeface="Calibri"/>
                <a:cs typeface="Calibri"/>
              </a:rPr>
              <a:t>thuộc tính </a:t>
            </a:r>
            <a:r>
              <a:rPr spc="-11" dirty="0">
                <a:latin typeface="Calibri"/>
                <a:cs typeface="Calibri"/>
              </a:rPr>
              <a:t>và </a:t>
            </a:r>
            <a:r>
              <a:rPr spc="-30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thúc </a:t>
            </a:r>
            <a:r>
              <a:rPr spc="-5" dirty="0">
                <a:latin typeface="Calibri"/>
                <a:cs typeface="Calibri"/>
              </a:rPr>
              <a:t>bằng /&gt; </a:t>
            </a:r>
            <a:r>
              <a:rPr dirty="0">
                <a:latin typeface="Calibri"/>
                <a:cs typeface="Calibri"/>
              </a:rPr>
              <a:t>không </a:t>
            </a:r>
            <a:r>
              <a:rPr spc="-11" dirty="0">
                <a:latin typeface="Calibri"/>
                <a:cs typeface="Calibri"/>
              </a:rPr>
              <a:t>có </a:t>
            </a:r>
            <a:r>
              <a:rPr spc="-5" dirty="0">
                <a:latin typeface="Calibri"/>
                <a:cs typeface="Calibri"/>
              </a:rPr>
              <a:t>nội  dung.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17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67013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08544" y="47927"/>
            <a:ext cx="8010313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11" dirty="0">
                <a:latin typeface="+mn-lt"/>
              </a:rPr>
              <a:t>HTML5 </a:t>
            </a:r>
            <a:r>
              <a:rPr lang="vi-VN" sz="3000" b="1" spc="-49" dirty="0">
                <a:latin typeface="+mn-lt"/>
              </a:rPr>
              <a:t>VÀ </a:t>
            </a:r>
            <a:r>
              <a:rPr lang="vi-VN" sz="3000" b="1" spc="-24" dirty="0">
                <a:latin typeface="+mn-lt"/>
              </a:rPr>
              <a:t>CÁC </a:t>
            </a:r>
            <a:r>
              <a:rPr lang="vi-VN" sz="3000" b="1" spc="-11" dirty="0">
                <a:latin typeface="+mn-lt"/>
              </a:rPr>
              <a:t>THIẾT </a:t>
            </a:r>
            <a:r>
              <a:rPr lang="vi-VN" sz="3000" b="1" spc="-5" dirty="0">
                <a:latin typeface="+mn-lt"/>
              </a:rPr>
              <a:t>BỊ</a:t>
            </a:r>
            <a:r>
              <a:rPr lang="vi-VN" sz="3000" b="1" spc="30" dirty="0">
                <a:latin typeface="+mn-lt"/>
              </a:rPr>
              <a:t> </a:t>
            </a:r>
            <a:r>
              <a:rPr lang="vi-VN" sz="3000" b="1" spc="-5" dirty="0">
                <a:latin typeface="+mn-lt"/>
              </a:rPr>
              <a:t>MOBILE</a:t>
            </a:r>
          </a:p>
        </p:txBody>
      </p:sp>
      <p:sp>
        <p:nvSpPr>
          <p:cNvPr id="20" name="object 20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17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407417" y="595122"/>
            <a:ext cx="11175999" cy="680084"/>
          </a:xfrm>
          <a:custGeom>
            <a:avLst/>
            <a:gdLst/>
            <a:ahLst/>
            <a:cxnLst/>
            <a:rect l="l" t="t" r="r" b="b"/>
            <a:pathLst>
              <a:path w="8382000" h="680085">
                <a:moveTo>
                  <a:pt x="8268716" y="0"/>
                </a:moveTo>
                <a:lnTo>
                  <a:pt x="113283" y="0"/>
                </a:lnTo>
                <a:lnTo>
                  <a:pt x="69190" y="8895"/>
                </a:lnTo>
                <a:lnTo>
                  <a:pt x="33181" y="33162"/>
                </a:lnTo>
                <a:lnTo>
                  <a:pt x="8903" y="69169"/>
                </a:lnTo>
                <a:lnTo>
                  <a:pt x="0" y="113284"/>
                </a:lnTo>
                <a:lnTo>
                  <a:pt x="0" y="566420"/>
                </a:lnTo>
                <a:lnTo>
                  <a:pt x="8903" y="610534"/>
                </a:lnTo>
                <a:lnTo>
                  <a:pt x="33181" y="646541"/>
                </a:lnTo>
                <a:lnTo>
                  <a:pt x="69190" y="670808"/>
                </a:lnTo>
                <a:lnTo>
                  <a:pt x="113283" y="679703"/>
                </a:lnTo>
                <a:lnTo>
                  <a:pt x="8268716" y="679703"/>
                </a:lnTo>
                <a:lnTo>
                  <a:pt x="8312830" y="670808"/>
                </a:lnTo>
                <a:lnTo>
                  <a:pt x="8348837" y="646541"/>
                </a:lnTo>
                <a:lnTo>
                  <a:pt x="8373104" y="610534"/>
                </a:lnTo>
                <a:lnTo>
                  <a:pt x="8382000" y="566420"/>
                </a:lnTo>
                <a:lnTo>
                  <a:pt x="8382000" y="113284"/>
                </a:lnTo>
                <a:lnTo>
                  <a:pt x="8373104" y="69169"/>
                </a:lnTo>
                <a:lnTo>
                  <a:pt x="8348837" y="33162"/>
                </a:lnTo>
                <a:lnTo>
                  <a:pt x="8312830" y="8895"/>
                </a:lnTo>
                <a:lnTo>
                  <a:pt x="8268716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07417" y="595122"/>
            <a:ext cx="11175999" cy="680084"/>
          </a:xfrm>
          <a:custGeom>
            <a:avLst/>
            <a:gdLst/>
            <a:ahLst/>
            <a:cxnLst/>
            <a:rect l="l" t="t" r="r" b="b"/>
            <a:pathLst>
              <a:path w="8382000" h="680085">
                <a:moveTo>
                  <a:pt x="0" y="113284"/>
                </a:moveTo>
                <a:lnTo>
                  <a:pt x="8903" y="69169"/>
                </a:lnTo>
                <a:lnTo>
                  <a:pt x="33181" y="33162"/>
                </a:lnTo>
                <a:lnTo>
                  <a:pt x="69190" y="8895"/>
                </a:lnTo>
                <a:lnTo>
                  <a:pt x="113283" y="0"/>
                </a:lnTo>
                <a:lnTo>
                  <a:pt x="8268716" y="0"/>
                </a:lnTo>
                <a:lnTo>
                  <a:pt x="8312830" y="8895"/>
                </a:lnTo>
                <a:lnTo>
                  <a:pt x="8348837" y="33162"/>
                </a:lnTo>
                <a:lnTo>
                  <a:pt x="8373104" y="69169"/>
                </a:lnTo>
                <a:lnTo>
                  <a:pt x="8382000" y="113284"/>
                </a:lnTo>
                <a:lnTo>
                  <a:pt x="8382000" y="566420"/>
                </a:lnTo>
                <a:lnTo>
                  <a:pt x="8373104" y="610534"/>
                </a:lnTo>
                <a:lnTo>
                  <a:pt x="8348837" y="646541"/>
                </a:lnTo>
                <a:lnTo>
                  <a:pt x="8312830" y="670808"/>
                </a:lnTo>
                <a:lnTo>
                  <a:pt x="8268716" y="679703"/>
                </a:lnTo>
                <a:lnTo>
                  <a:pt x="113283" y="679703"/>
                </a:lnTo>
                <a:lnTo>
                  <a:pt x="69190" y="670808"/>
                </a:lnTo>
                <a:lnTo>
                  <a:pt x="33181" y="646541"/>
                </a:lnTo>
                <a:lnTo>
                  <a:pt x="8903" y="610534"/>
                </a:lnTo>
                <a:lnTo>
                  <a:pt x="0" y="566420"/>
                </a:lnTo>
                <a:lnTo>
                  <a:pt x="0" y="113284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07417" y="1456181"/>
            <a:ext cx="11175999" cy="661670"/>
          </a:xfrm>
          <a:custGeom>
            <a:avLst/>
            <a:gdLst/>
            <a:ahLst/>
            <a:cxnLst/>
            <a:rect l="l" t="t" r="r" b="b"/>
            <a:pathLst>
              <a:path w="8382000" h="661669">
                <a:moveTo>
                  <a:pt x="8271764" y="0"/>
                </a:moveTo>
                <a:lnTo>
                  <a:pt x="110236" y="0"/>
                </a:lnTo>
                <a:lnTo>
                  <a:pt x="67326" y="8669"/>
                </a:lnTo>
                <a:lnTo>
                  <a:pt x="32286" y="32305"/>
                </a:lnTo>
                <a:lnTo>
                  <a:pt x="8662" y="67347"/>
                </a:lnTo>
                <a:lnTo>
                  <a:pt x="0" y="110236"/>
                </a:lnTo>
                <a:lnTo>
                  <a:pt x="0" y="551179"/>
                </a:lnTo>
                <a:lnTo>
                  <a:pt x="8662" y="594068"/>
                </a:lnTo>
                <a:lnTo>
                  <a:pt x="32286" y="629110"/>
                </a:lnTo>
                <a:lnTo>
                  <a:pt x="67326" y="652746"/>
                </a:lnTo>
                <a:lnTo>
                  <a:pt x="110236" y="661415"/>
                </a:lnTo>
                <a:lnTo>
                  <a:pt x="8271764" y="661415"/>
                </a:lnTo>
                <a:lnTo>
                  <a:pt x="8314652" y="652746"/>
                </a:lnTo>
                <a:lnTo>
                  <a:pt x="8349694" y="629110"/>
                </a:lnTo>
                <a:lnTo>
                  <a:pt x="8373330" y="594068"/>
                </a:lnTo>
                <a:lnTo>
                  <a:pt x="8382000" y="551179"/>
                </a:lnTo>
                <a:lnTo>
                  <a:pt x="8382000" y="110236"/>
                </a:lnTo>
                <a:lnTo>
                  <a:pt x="8373330" y="67347"/>
                </a:lnTo>
                <a:lnTo>
                  <a:pt x="8349694" y="32305"/>
                </a:lnTo>
                <a:lnTo>
                  <a:pt x="8314652" y="8669"/>
                </a:lnTo>
                <a:lnTo>
                  <a:pt x="8271764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07417" y="1456181"/>
            <a:ext cx="11175999" cy="661670"/>
          </a:xfrm>
          <a:custGeom>
            <a:avLst/>
            <a:gdLst/>
            <a:ahLst/>
            <a:cxnLst/>
            <a:rect l="l" t="t" r="r" b="b"/>
            <a:pathLst>
              <a:path w="8382000" h="661669">
                <a:moveTo>
                  <a:pt x="0" y="110236"/>
                </a:moveTo>
                <a:lnTo>
                  <a:pt x="8662" y="67347"/>
                </a:lnTo>
                <a:lnTo>
                  <a:pt x="32286" y="32305"/>
                </a:lnTo>
                <a:lnTo>
                  <a:pt x="67326" y="8669"/>
                </a:lnTo>
                <a:lnTo>
                  <a:pt x="110236" y="0"/>
                </a:lnTo>
                <a:lnTo>
                  <a:pt x="8271764" y="0"/>
                </a:lnTo>
                <a:lnTo>
                  <a:pt x="8314652" y="8669"/>
                </a:lnTo>
                <a:lnTo>
                  <a:pt x="8349694" y="32305"/>
                </a:lnTo>
                <a:lnTo>
                  <a:pt x="8373330" y="67347"/>
                </a:lnTo>
                <a:lnTo>
                  <a:pt x="8382000" y="110236"/>
                </a:lnTo>
                <a:lnTo>
                  <a:pt x="8382000" y="551179"/>
                </a:lnTo>
                <a:lnTo>
                  <a:pt x="8373330" y="594068"/>
                </a:lnTo>
                <a:lnTo>
                  <a:pt x="8349694" y="629110"/>
                </a:lnTo>
                <a:lnTo>
                  <a:pt x="8314652" y="652746"/>
                </a:lnTo>
                <a:lnTo>
                  <a:pt x="8271764" y="661415"/>
                </a:lnTo>
                <a:lnTo>
                  <a:pt x="110236" y="661415"/>
                </a:lnTo>
                <a:lnTo>
                  <a:pt x="67326" y="652746"/>
                </a:lnTo>
                <a:lnTo>
                  <a:pt x="32286" y="629110"/>
                </a:lnTo>
                <a:lnTo>
                  <a:pt x="8662" y="594068"/>
                </a:lnTo>
                <a:lnTo>
                  <a:pt x="0" y="551179"/>
                </a:lnTo>
                <a:lnTo>
                  <a:pt x="0" y="11023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07417" y="2477262"/>
            <a:ext cx="11175999" cy="608329"/>
          </a:xfrm>
          <a:custGeom>
            <a:avLst/>
            <a:gdLst/>
            <a:ahLst/>
            <a:cxnLst/>
            <a:rect l="l" t="t" r="r" b="b"/>
            <a:pathLst>
              <a:path w="8382000" h="608330">
                <a:moveTo>
                  <a:pt x="8280654" y="0"/>
                </a:moveTo>
                <a:lnTo>
                  <a:pt x="101346" y="0"/>
                </a:lnTo>
                <a:lnTo>
                  <a:pt x="61898" y="7959"/>
                </a:lnTo>
                <a:lnTo>
                  <a:pt x="29684" y="29670"/>
                </a:lnTo>
                <a:lnTo>
                  <a:pt x="7964" y="61882"/>
                </a:lnTo>
                <a:lnTo>
                  <a:pt x="0" y="101346"/>
                </a:lnTo>
                <a:lnTo>
                  <a:pt x="0" y="506729"/>
                </a:lnTo>
                <a:lnTo>
                  <a:pt x="7964" y="546193"/>
                </a:lnTo>
                <a:lnTo>
                  <a:pt x="29684" y="578405"/>
                </a:lnTo>
                <a:lnTo>
                  <a:pt x="61898" y="600116"/>
                </a:lnTo>
                <a:lnTo>
                  <a:pt x="101346" y="608076"/>
                </a:lnTo>
                <a:lnTo>
                  <a:pt x="8280654" y="608076"/>
                </a:lnTo>
                <a:lnTo>
                  <a:pt x="8320117" y="600116"/>
                </a:lnTo>
                <a:lnTo>
                  <a:pt x="8352329" y="578405"/>
                </a:lnTo>
                <a:lnTo>
                  <a:pt x="8374040" y="546193"/>
                </a:lnTo>
                <a:lnTo>
                  <a:pt x="8382000" y="506729"/>
                </a:lnTo>
                <a:lnTo>
                  <a:pt x="8382000" y="101346"/>
                </a:lnTo>
                <a:lnTo>
                  <a:pt x="8374040" y="61882"/>
                </a:lnTo>
                <a:lnTo>
                  <a:pt x="8352329" y="29670"/>
                </a:lnTo>
                <a:lnTo>
                  <a:pt x="8320117" y="7959"/>
                </a:lnTo>
                <a:lnTo>
                  <a:pt x="8280654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07417" y="2477262"/>
            <a:ext cx="11175999" cy="608329"/>
          </a:xfrm>
          <a:custGeom>
            <a:avLst/>
            <a:gdLst/>
            <a:ahLst/>
            <a:cxnLst/>
            <a:rect l="l" t="t" r="r" b="b"/>
            <a:pathLst>
              <a:path w="8382000" h="608330">
                <a:moveTo>
                  <a:pt x="0" y="101346"/>
                </a:moveTo>
                <a:lnTo>
                  <a:pt x="7964" y="61882"/>
                </a:lnTo>
                <a:lnTo>
                  <a:pt x="29684" y="29670"/>
                </a:lnTo>
                <a:lnTo>
                  <a:pt x="61898" y="7959"/>
                </a:lnTo>
                <a:lnTo>
                  <a:pt x="101346" y="0"/>
                </a:lnTo>
                <a:lnTo>
                  <a:pt x="8280654" y="0"/>
                </a:lnTo>
                <a:lnTo>
                  <a:pt x="8320117" y="7959"/>
                </a:lnTo>
                <a:lnTo>
                  <a:pt x="8352329" y="29670"/>
                </a:lnTo>
                <a:lnTo>
                  <a:pt x="8374040" y="61882"/>
                </a:lnTo>
                <a:lnTo>
                  <a:pt x="8382000" y="101346"/>
                </a:lnTo>
                <a:lnTo>
                  <a:pt x="8382000" y="506729"/>
                </a:lnTo>
                <a:lnTo>
                  <a:pt x="8374040" y="546193"/>
                </a:lnTo>
                <a:lnTo>
                  <a:pt x="8352329" y="578405"/>
                </a:lnTo>
                <a:lnTo>
                  <a:pt x="8320117" y="600116"/>
                </a:lnTo>
                <a:lnTo>
                  <a:pt x="8280654" y="608076"/>
                </a:lnTo>
                <a:lnTo>
                  <a:pt x="101346" y="608076"/>
                </a:lnTo>
                <a:lnTo>
                  <a:pt x="61898" y="600116"/>
                </a:lnTo>
                <a:lnTo>
                  <a:pt x="29684" y="578405"/>
                </a:lnTo>
                <a:lnTo>
                  <a:pt x="7964" y="546193"/>
                </a:lnTo>
                <a:lnTo>
                  <a:pt x="0" y="506729"/>
                </a:lnTo>
                <a:lnTo>
                  <a:pt x="0" y="10134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07417" y="3410712"/>
            <a:ext cx="11175999" cy="594361"/>
          </a:xfrm>
          <a:custGeom>
            <a:avLst/>
            <a:gdLst/>
            <a:ahLst/>
            <a:cxnLst/>
            <a:rect l="l" t="t" r="r" b="b"/>
            <a:pathLst>
              <a:path w="8382000" h="594360">
                <a:moveTo>
                  <a:pt x="8282940" y="0"/>
                </a:moveTo>
                <a:lnTo>
                  <a:pt x="99060" y="0"/>
                </a:lnTo>
                <a:lnTo>
                  <a:pt x="60500" y="7780"/>
                </a:lnTo>
                <a:lnTo>
                  <a:pt x="29013" y="29003"/>
                </a:lnTo>
                <a:lnTo>
                  <a:pt x="7784" y="60489"/>
                </a:lnTo>
                <a:lnTo>
                  <a:pt x="0" y="99060"/>
                </a:lnTo>
                <a:lnTo>
                  <a:pt x="0" y="495300"/>
                </a:lnTo>
                <a:lnTo>
                  <a:pt x="7784" y="533870"/>
                </a:lnTo>
                <a:lnTo>
                  <a:pt x="29013" y="565356"/>
                </a:lnTo>
                <a:lnTo>
                  <a:pt x="60500" y="586579"/>
                </a:lnTo>
                <a:lnTo>
                  <a:pt x="99060" y="594360"/>
                </a:lnTo>
                <a:lnTo>
                  <a:pt x="8282940" y="594360"/>
                </a:lnTo>
                <a:lnTo>
                  <a:pt x="8321510" y="586579"/>
                </a:lnTo>
                <a:lnTo>
                  <a:pt x="8352996" y="565356"/>
                </a:lnTo>
                <a:lnTo>
                  <a:pt x="8374219" y="533870"/>
                </a:lnTo>
                <a:lnTo>
                  <a:pt x="8382000" y="495300"/>
                </a:lnTo>
                <a:lnTo>
                  <a:pt x="8382000" y="99060"/>
                </a:lnTo>
                <a:lnTo>
                  <a:pt x="8374219" y="60489"/>
                </a:lnTo>
                <a:lnTo>
                  <a:pt x="8352996" y="29003"/>
                </a:lnTo>
                <a:lnTo>
                  <a:pt x="8321510" y="7780"/>
                </a:lnTo>
                <a:lnTo>
                  <a:pt x="8282940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07417" y="4115563"/>
            <a:ext cx="11175999" cy="652779"/>
          </a:xfrm>
          <a:custGeom>
            <a:avLst/>
            <a:gdLst/>
            <a:ahLst/>
            <a:cxnLst/>
            <a:rect l="l" t="t" r="r" b="b"/>
            <a:pathLst>
              <a:path w="8382000" h="652779">
                <a:moveTo>
                  <a:pt x="8273288" y="0"/>
                </a:moveTo>
                <a:lnTo>
                  <a:pt x="108711" y="0"/>
                </a:lnTo>
                <a:lnTo>
                  <a:pt x="66399" y="8538"/>
                </a:lnTo>
                <a:lnTo>
                  <a:pt x="31843" y="31829"/>
                </a:lnTo>
                <a:lnTo>
                  <a:pt x="8544" y="66383"/>
                </a:lnTo>
                <a:lnTo>
                  <a:pt x="0" y="108712"/>
                </a:lnTo>
                <a:lnTo>
                  <a:pt x="0" y="543560"/>
                </a:lnTo>
                <a:lnTo>
                  <a:pt x="8544" y="585888"/>
                </a:lnTo>
                <a:lnTo>
                  <a:pt x="31843" y="620442"/>
                </a:lnTo>
                <a:lnTo>
                  <a:pt x="66399" y="643733"/>
                </a:lnTo>
                <a:lnTo>
                  <a:pt x="108711" y="652271"/>
                </a:lnTo>
                <a:lnTo>
                  <a:pt x="8273288" y="652271"/>
                </a:lnTo>
                <a:lnTo>
                  <a:pt x="8315616" y="643733"/>
                </a:lnTo>
                <a:lnTo>
                  <a:pt x="8350170" y="620442"/>
                </a:lnTo>
                <a:lnTo>
                  <a:pt x="8373461" y="585888"/>
                </a:lnTo>
                <a:lnTo>
                  <a:pt x="8382000" y="543560"/>
                </a:lnTo>
                <a:lnTo>
                  <a:pt x="8382000" y="108712"/>
                </a:lnTo>
                <a:lnTo>
                  <a:pt x="8373461" y="66383"/>
                </a:lnTo>
                <a:lnTo>
                  <a:pt x="8350170" y="31829"/>
                </a:lnTo>
                <a:lnTo>
                  <a:pt x="8315616" y="8538"/>
                </a:lnTo>
                <a:lnTo>
                  <a:pt x="8273288" y="0"/>
                </a:lnTo>
                <a:close/>
              </a:path>
            </a:pathLst>
          </a:custGeom>
          <a:solidFill>
            <a:srgbClr val="F9C09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07417" y="4115563"/>
            <a:ext cx="11175999" cy="652779"/>
          </a:xfrm>
          <a:custGeom>
            <a:avLst/>
            <a:gdLst/>
            <a:ahLst/>
            <a:cxnLst/>
            <a:rect l="l" t="t" r="r" b="b"/>
            <a:pathLst>
              <a:path w="8382000" h="652779">
                <a:moveTo>
                  <a:pt x="0" y="108712"/>
                </a:moveTo>
                <a:lnTo>
                  <a:pt x="8544" y="66383"/>
                </a:lnTo>
                <a:lnTo>
                  <a:pt x="31843" y="31829"/>
                </a:lnTo>
                <a:lnTo>
                  <a:pt x="66399" y="8538"/>
                </a:lnTo>
                <a:lnTo>
                  <a:pt x="108711" y="0"/>
                </a:lnTo>
                <a:lnTo>
                  <a:pt x="8273288" y="0"/>
                </a:lnTo>
                <a:lnTo>
                  <a:pt x="8315616" y="8538"/>
                </a:lnTo>
                <a:lnTo>
                  <a:pt x="8350170" y="31829"/>
                </a:lnTo>
                <a:lnTo>
                  <a:pt x="8373461" y="66383"/>
                </a:lnTo>
                <a:lnTo>
                  <a:pt x="8382000" y="108712"/>
                </a:lnTo>
                <a:lnTo>
                  <a:pt x="8382000" y="543560"/>
                </a:lnTo>
                <a:lnTo>
                  <a:pt x="8373461" y="585888"/>
                </a:lnTo>
                <a:lnTo>
                  <a:pt x="8350170" y="620442"/>
                </a:lnTo>
                <a:lnTo>
                  <a:pt x="8315616" y="643733"/>
                </a:lnTo>
                <a:lnTo>
                  <a:pt x="8273288" y="652271"/>
                </a:lnTo>
                <a:lnTo>
                  <a:pt x="108711" y="652271"/>
                </a:lnTo>
                <a:lnTo>
                  <a:pt x="66399" y="643733"/>
                </a:lnTo>
                <a:lnTo>
                  <a:pt x="31843" y="620442"/>
                </a:lnTo>
                <a:lnTo>
                  <a:pt x="8544" y="585888"/>
                </a:lnTo>
                <a:lnTo>
                  <a:pt x="0" y="543560"/>
                </a:lnTo>
                <a:lnTo>
                  <a:pt x="0" y="108712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407417" y="4904995"/>
            <a:ext cx="11175999" cy="643254"/>
          </a:xfrm>
          <a:custGeom>
            <a:avLst/>
            <a:gdLst/>
            <a:ahLst/>
            <a:cxnLst/>
            <a:rect l="l" t="t" r="r" b="b"/>
            <a:pathLst>
              <a:path w="8382000" h="643254">
                <a:moveTo>
                  <a:pt x="8274812" y="0"/>
                </a:moveTo>
                <a:lnTo>
                  <a:pt x="107188" y="0"/>
                </a:lnTo>
                <a:lnTo>
                  <a:pt x="65467" y="8425"/>
                </a:lnTo>
                <a:lnTo>
                  <a:pt x="31395" y="31400"/>
                </a:lnTo>
                <a:lnTo>
                  <a:pt x="8423" y="65472"/>
                </a:lnTo>
                <a:lnTo>
                  <a:pt x="0" y="107187"/>
                </a:lnTo>
                <a:lnTo>
                  <a:pt x="0" y="535939"/>
                </a:lnTo>
                <a:lnTo>
                  <a:pt x="8423" y="577655"/>
                </a:lnTo>
                <a:lnTo>
                  <a:pt x="31395" y="611727"/>
                </a:lnTo>
                <a:lnTo>
                  <a:pt x="65467" y="634702"/>
                </a:lnTo>
                <a:lnTo>
                  <a:pt x="107188" y="643128"/>
                </a:lnTo>
                <a:lnTo>
                  <a:pt x="8274812" y="643128"/>
                </a:lnTo>
                <a:lnTo>
                  <a:pt x="8316527" y="634702"/>
                </a:lnTo>
                <a:lnTo>
                  <a:pt x="8350599" y="611727"/>
                </a:lnTo>
                <a:lnTo>
                  <a:pt x="8373574" y="577655"/>
                </a:lnTo>
                <a:lnTo>
                  <a:pt x="8382000" y="535939"/>
                </a:lnTo>
                <a:lnTo>
                  <a:pt x="8382000" y="107187"/>
                </a:lnTo>
                <a:lnTo>
                  <a:pt x="8373574" y="65472"/>
                </a:lnTo>
                <a:lnTo>
                  <a:pt x="8350599" y="31400"/>
                </a:lnTo>
                <a:lnTo>
                  <a:pt x="8316527" y="8425"/>
                </a:lnTo>
                <a:lnTo>
                  <a:pt x="8274812" y="0"/>
                </a:lnTo>
                <a:close/>
              </a:path>
            </a:pathLst>
          </a:custGeom>
          <a:solidFill>
            <a:srgbClr val="B7DE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07417" y="5654042"/>
            <a:ext cx="11175999" cy="582295"/>
          </a:xfrm>
          <a:custGeom>
            <a:avLst/>
            <a:gdLst/>
            <a:ahLst/>
            <a:cxnLst/>
            <a:rect l="l" t="t" r="r" b="b"/>
            <a:pathLst>
              <a:path w="8382000" h="582295">
                <a:moveTo>
                  <a:pt x="8284972" y="0"/>
                </a:moveTo>
                <a:lnTo>
                  <a:pt x="97028" y="0"/>
                </a:lnTo>
                <a:lnTo>
                  <a:pt x="59262" y="7625"/>
                </a:lnTo>
                <a:lnTo>
                  <a:pt x="28421" y="28421"/>
                </a:lnTo>
                <a:lnTo>
                  <a:pt x="7625" y="59262"/>
                </a:lnTo>
                <a:lnTo>
                  <a:pt x="0" y="97028"/>
                </a:lnTo>
                <a:lnTo>
                  <a:pt x="0" y="485140"/>
                </a:lnTo>
                <a:lnTo>
                  <a:pt x="7625" y="522905"/>
                </a:lnTo>
                <a:lnTo>
                  <a:pt x="28421" y="553746"/>
                </a:lnTo>
                <a:lnTo>
                  <a:pt x="59262" y="574542"/>
                </a:lnTo>
                <a:lnTo>
                  <a:pt x="97028" y="582168"/>
                </a:lnTo>
                <a:lnTo>
                  <a:pt x="8284972" y="582168"/>
                </a:lnTo>
                <a:lnTo>
                  <a:pt x="8322742" y="574542"/>
                </a:lnTo>
                <a:lnTo>
                  <a:pt x="8353583" y="553746"/>
                </a:lnTo>
                <a:lnTo>
                  <a:pt x="8374376" y="522905"/>
                </a:lnTo>
                <a:lnTo>
                  <a:pt x="8382000" y="485140"/>
                </a:lnTo>
                <a:lnTo>
                  <a:pt x="8382000" y="97028"/>
                </a:lnTo>
                <a:lnTo>
                  <a:pt x="8374376" y="59262"/>
                </a:lnTo>
                <a:lnTo>
                  <a:pt x="8353583" y="28421"/>
                </a:lnTo>
                <a:lnTo>
                  <a:pt x="8322742" y="7625"/>
                </a:lnTo>
                <a:lnTo>
                  <a:pt x="8284972" y="0"/>
                </a:lnTo>
                <a:close/>
              </a:path>
            </a:pathLst>
          </a:custGeom>
          <a:solidFill>
            <a:srgbClr val="C3D59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508542" y="599140"/>
            <a:ext cx="11074873" cy="5441376"/>
          </a:xfrm>
          <a:prstGeom prst="rect">
            <a:avLst/>
          </a:prstGeom>
        </p:spPr>
        <p:txBody>
          <a:bodyPr vert="horz" wrap="square" lIns="0" tIns="44591" rIns="0" bIns="0" rtlCol="0">
            <a:spAutoFit/>
          </a:bodyPr>
          <a:lstStyle/>
          <a:p>
            <a:pPr marL="20407" marR="170805">
              <a:lnSpc>
                <a:spcPts val="2084"/>
              </a:lnSpc>
              <a:spcBef>
                <a:spcPts val="350"/>
              </a:spcBef>
            </a:pPr>
            <a:r>
              <a:rPr sz="1900" spc="-11" dirty="0">
                <a:latin typeface="Calibri"/>
                <a:cs typeface="Calibri"/>
              </a:rPr>
              <a:t>HTML5 </a:t>
            </a:r>
            <a:r>
              <a:rPr sz="1900" spc="-5" dirty="0">
                <a:latin typeface="Arial"/>
                <a:cs typeface="Arial"/>
              </a:rPr>
              <a:t>giúp tạo ra tốt </a:t>
            </a:r>
            <a:r>
              <a:rPr sz="1900" spc="-11" dirty="0">
                <a:latin typeface="Arial"/>
                <a:cs typeface="Arial"/>
              </a:rPr>
              <a:t>hơn </a:t>
            </a:r>
            <a:r>
              <a:rPr sz="1900" spc="-5" dirty="0">
                <a:latin typeface="Arial"/>
                <a:cs typeface="Arial"/>
              </a:rPr>
              <a:t>và </a:t>
            </a:r>
            <a:r>
              <a:rPr sz="1900" spc="-11" dirty="0">
                <a:latin typeface="Arial"/>
                <a:cs typeface="Arial"/>
              </a:rPr>
              <a:t>phong phú hơn </a:t>
            </a:r>
            <a:r>
              <a:rPr sz="1900" spc="-5" dirty="0">
                <a:latin typeface="Arial"/>
                <a:cs typeface="Arial"/>
              </a:rPr>
              <a:t>các </a:t>
            </a:r>
            <a:r>
              <a:rPr sz="1900" spc="-11" dirty="0">
                <a:latin typeface="Arial"/>
                <a:cs typeface="Arial"/>
              </a:rPr>
              <a:t>ứng dụng </a:t>
            </a:r>
            <a:r>
              <a:rPr sz="1900" spc="-5" dirty="0">
                <a:latin typeface="Arial"/>
                <a:cs typeface="Arial"/>
              </a:rPr>
              <a:t>điện thoại di </a:t>
            </a:r>
            <a:r>
              <a:rPr sz="1900" spc="-11" dirty="0">
                <a:latin typeface="Arial"/>
                <a:cs typeface="Arial"/>
              </a:rPr>
              <a:t>động bằng </a:t>
            </a:r>
            <a:r>
              <a:rPr sz="1900" spc="-5" dirty="0">
                <a:latin typeface="Arial"/>
                <a:cs typeface="Arial"/>
              </a:rPr>
              <a:t>cách  sử </a:t>
            </a:r>
            <a:r>
              <a:rPr sz="1900" spc="-11" dirty="0">
                <a:latin typeface="Arial"/>
                <a:cs typeface="Arial"/>
              </a:rPr>
              <a:t>dụng </a:t>
            </a:r>
            <a:r>
              <a:rPr sz="1900" spc="-5" dirty="0">
                <a:latin typeface="Arial"/>
                <a:cs typeface="Arial"/>
              </a:rPr>
              <a:t>các API hỗ trợ các tính </a:t>
            </a:r>
            <a:r>
              <a:rPr sz="1900" spc="-11" dirty="0">
                <a:latin typeface="Arial"/>
                <a:cs typeface="Arial"/>
              </a:rPr>
              <a:t>năng ứng dụng web </a:t>
            </a:r>
            <a:r>
              <a:rPr sz="1900" spc="-5" dirty="0">
                <a:latin typeface="Arial"/>
                <a:cs typeface="Arial"/>
              </a:rPr>
              <a:t>tiên tiến cho các trình </a:t>
            </a:r>
            <a:r>
              <a:rPr sz="1900" spc="-11" dirty="0">
                <a:latin typeface="Arial"/>
                <a:cs typeface="Arial"/>
              </a:rPr>
              <a:t>duyệt </a:t>
            </a:r>
            <a:r>
              <a:rPr sz="1900" spc="-5" dirty="0">
                <a:latin typeface="Arial"/>
                <a:cs typeface="Arial"/>
              </a:rPr>
              <a:t>di</a:t>
            </a:r>
            <a:r>
              <a:rPr sz="1900" spc="179" dirty="0">
                <a:latin typeface="Arial"/>
                <a:cs typeface="Arial"/>
              </a:rPr>
              <a:t> </a:t>
            </a:r>
            <a:r>
              <a:rPr sz="1900" dirty="0">
                <a:latin typeface="Arial"/>
                <a:cs typeface="Arial"/>
              </a:rPr>
              <a:t>động</a:t>
            </a:r>
            <a:r>
              <a:rPr sz="1900" dirty="0">
                <a:latin typeface="Calibri"/>
                <a:cs typeface="Calibri"/>
              </a:rPr>
              <a:t>.</a:t>
            </a: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19650" marR="6047">
              <a:lnSpc>
                <a:spcPts val="1989"/>
              </a:lnSpc>
              <a:spcBef>
                <a:spcPts val="1262"/>
              </a:spcBef>
            </a:pPr>
            <a:r>
              <a:rPr sz="1900" spc="-5" dirty="0">
                <a:latin typeface="Arial"/>
                <a:cs typeface="Arial"/>
              </a:rPr>
              <a:t>Điện thoại thông minh thời </a:t>
            </a:r>
            <a:r>
              <a:rPr sz="1900" spc="-11" dirty="0">
                <a:latin typeface="Arial"/>
                <a:cs typeface="Arial"/>
              </a:rPr>
              <a:t>đại mới </a:t>
            </a:r>
            <a:r>
              <a:rPr sz="1900" spc="-5" dirty="0">
                <a:latin typeface="Arial"/>
                <a:cs typeface="Arial"/>
              </a:rPr>
              <a:t>với Apple </a:t>
            </a:r>
            <a:r>
              <a:rPr sz="1900" spc="-11" dirty="0">
                <a:latin typeface="Arial"/>
                <a:cs typeface="Arial"/>
              </a:rPr>
              <a:t>iOS </a:t>
            </a:r>
            <a:r>
              <a:rPr sz="1900" spc="-5" dirty="0">
                <a:latin typeface="Arial"/>
                <a:cs typeface="Arial"/>
              </a:rPr>
              <a:t>và </a:t>
            </a:r>
            <a:r>
              <a:rPr sz="1900" spc="-11" dirty="0">
                <a:latin typeface="Arial"/>
                <a:cs typeface="Arial"/>
              </a:rPr>
              <a:t>Google </a:t>
            </a:r>
            <a:r>
              <a:rPr sz="1900" spc="-5" dirty="0">
                <a:latin typeface="Arial"/>
                <a:cs typeface="Arial"/>
              </a:rPr>
              <a:t>Android là hệ điều </a:t>
            </a:r>
            <a:r>
              <a:rPr sz="1900" spc="-11" dirty="0">
                <a:latin typeface="Arial"/>
                <a:cs typeface="Arial"/>
              </a:rPr>
              <a:t>hành </a:t>
            </a:r>
            <a:r>
              <a:rPr sz="1900" spc="-5" dirty="0">
                <a:latin typeface="Arial"/>
                <a:cs typeface="Arial"/>
              </a:rPr>
              <a:t>hỗ trợ  trình </a:t>
            </a:r>
            <a:r>
              <a:rPr sz="1900" spc="-11" dirty="0">
                <a:latin typeface="Arial"/>
                <a:cs typeface="Arial"/>
              </a:rPr>
              <a:t>duyệt </a:t>
            </a:r>
            <a:r>
              <a:rPr sz="1900" spc="-5" dirty="0">
                <a:latin typeface="Arial"/>
                <a:cs typeface="Arial"/>
              </a:rPr>
              <a:t>tương thích</a:t>
            </a:r>
            <a:r>
              <a:rPr sz="1900" spc="41" dirty="0">
                <a:latin typeface="Arial"/>
                <a:cs typeface="Arial"/>
              </a:rPr>
              <a:t> </a:t>
            </a:r>
            <a:r>
              <a:rPr sz="1900" spc="-11">
                <a:latin typeface="Arial"/>
                <a:cs typeface="Arial"/>
              </a:rPr>
              <a:t>HTML5</a:t>
            </a:r>
            <a:r>
              <a:rPr sz="1900" spc="-11" smtClean="0">
                <a:latin typeface="Calibri"/>
                <a:cs typeface="Calibri"/>
              </a:rPr>
              <a:t>.</a:t>
            </a:r>
            <a:endParaRPr lang="en-US" sz="1900" spc="-11" smtClean="0">
              <a:latin typeface="Calibri"/>
              <a:cs typeface="Calibri"/>
            </a:endParaRPr>
          </a:p>
          <a:p>
            <a:pPr marL="19650" marR="6047">
              <a:lnSpc>
                <a:spcPts val="1989"/>
              </a:lnSpc>
              <a:spcBef>
                <a:spcPts val="1262"/>
              </a:spcBef>
            </a:pPr>
            <a:endParaRPr sz="3300" dirty="0">
              <a:latin typeface="Times New Roman"/>
              <a:cs typeface="Times New Roman"/>
            </a:endParaRPr>
          </a:p>
          <a:p>
            <a:pPr marL="16628" marR="189698">
              <a:lnSpc>
                <a:spcPts val="1989"/>
              </a:lnSpc>
              <a:spcBef>
                <a:spcPts val="5"/>
              </a:spcBef>
            </a:pPr>
            <a:r>
              <a:rPr sz="1900" spc="-11" dirty="0">
                <a:latin typeface="Arial"/>
                <a:cs typeface="Arial"/>
              </a:rPr>
              <a:t>HTML5 </a:t>
            </a:r>
            <a:r>
              <a:rPr sz="1900" spc="-5" dirty="0">
                <a:latin typeface="Arial"/>
                <a:cs typeface="Arial"/>
              </a:rPr>
              <a:t>sẽ cố </a:t>
            </a:r>
            <a:r>
              <a:rPr sz="1900" spc="-11" dirty="0">
                <a:latin typeface="Arial"/>
                <a:cs typeface="Arial"/>
              </a:rPr>
              <a:t>gắng </a:t>
            </a:r>
            <a:r>
              <a:rPr sz="1900" spc="-5" dirty="0">
                <a:latin typeface="Arial"/>
                <a:cs typeface="Arial"/>
              </a:rPr>
              <a:t>để tích </a:t>
            </a:r>
            <a:r>
              <a:rPr sz="1900" spc="-11" dirty="0">
                <a:latin typeface="Arial"/>
                <a:cs typeface="Arial"/>
              </a:rPr>
              <a:t>hợp </a:t>
            </a:r>
            <a:r>
              <a:rPr sz="1900" spc="-5" dirty="0">
                <a:latin typeface="Arial"/>
                <a:cs typeface="Arial"/>
              </a:rPr>
              <a:t>tất cả các tính </a:t>
            </a:r>
            <a:r>
              <a:rPr sz="1900" spc="-11" dirty="0">
                <a:latin typeface="Arial"/>
                <a:cs typeface="Arial"/>
              </a:rPr>
              <a:t>năng </a:t>
            </a:r>
            <a:r>
              <a:rPr sz="1900" spc="-5" dirty="0">
                <a:latin typeface="Arial"/>
                <a:cs typeface="Arial"/>
              </a:rPr>
              <a:t>để triển khai các </a:t>
            </a:r>
            <a:r>
              <a:rPr sz="1900" spc="-11" dirty="0">
                <a:latin typeface="Arial"/>
                <a:cs typeface="Arial"/>
              </a:rPr>
              <a:t>ứng dụng </a:t>
            </a:r>
            <a:r>
              <a:rPr sz="1900" spc="-5" dirty="0">
                <a:latin typeface="Arial"/>
                <a:cs typeface="Arial"/>
              </a:rPr>
              <a:t>điện thoại  di </a:t>
            </a:r>
            <a:r>
              <a:rPr sz="1900" spc="-11" dirty="0">
                <a:latin typeface="Arial"/>
                <a:cs typeface="Arial"/>
              </a:rPr>
              <a:t>động mà </a:t>
            </a:r>
            <a:r>
              <a:rPr sz="1900" spc="-5" dirty="0">
                <a:latin typeface="Arial"/>
                <a:cs typeface="Arial"/>
              </a:rPr>
              <a:t>có thể tương thích trong tất cả các </a:t>
            </a:r>
            <a:r>
              <a:rPr sz="1900" spc="-11" dirty="0">
                <a:latin typeface="Arial"/>
                <a:cs typeface="Arial"/>
              </a:rPr>
              <a:t>nền</a:t>
            </a:r>
            <a:r>
              <a:rPr sz="1900" spc="90" dirty="0">
                <a:latin typeface="Arial"/>
                <a:cs typeface="Arial"/>
              </a:rPr>
              <a:t> </a:t>
            </a:r>
            <a:r>
              <a:rPr sz="1900" spc="-5" dirty="0">
                <a:latin typeface="Arial"/>
                <a:cs typeface="Arial"/>
              </a:rPr>
              <a:t>tảng.</a:t>
            </a:r>
            <a:endParaRPr sz="1900" dirty="0">
              <a:latin typeface="Arial"/>
              <a:cs typeface="Arial"/>
            </a:endParaRPr>
          </a:p>
          <a:p>
            <a:pPr>
              <a:spcBef>
                <a:spcPts val="19"/>
              </a:spcBef>
            </a:pPr>
            <a:endParaRPr sz="2700" dirty="0">
              <a:latin typeface="Times New Roman"/>
              <a:cs typeface="Times New Roman"/>
            </a:endParaRPr>
          </a:p>
          <a:p>
            <a:pPr marL="15114" marR="423988">
              <a:lnSpc>
                <a:spcPts val="1989"/>
              </a:lnSpc>
            </a:pPr>
            <a:r>
              <a:rPr sz="1900" spc="-11" dirty="0">
                <a:latin typeface="Arial"/>
                <a:cs typeface="Arial"/>
              </a:rPr>
              <a:t>HTML5 </a:t>
            </a:r>
            <a:r>
              <a:rPr sz="1900" spc="-5" dirty="0">
                <a:latin typeface="Arial"/>
                <a:cs typeface="Arial"/>
              </a:rPr>
              <a:t>cung cấp các tính năng như chức năng </a:t>
            </a:r>
            <a:r>
              <a:rPr sz="1900" spc="-11" dirty="0">
                <a:latin typeface="Arial"/>
                <a:cs typeface="Arial"/>
              </a:rPr>
              <a:t>kéo-và-thả, </a:t>
            </a:r>
            <a:r>
              <a:rPr sz="1900" spc="-5" dirty="0">
                <a:latin typeface="Arial"/>
                <a:cs typeface="Arial"/>
              </a:rPr>
              <a:t>video </a:t>
            </a:r>
            <a:r>
              <a:rPr sz="1900" spc="-11" dirty="0">
                <a:latin typeface="Arial"/>
                <a:cs typeface="Arial"/>
              </a:rPr>
              <a:t>nhúng </a:t>
            </a:r>
            <a:r>
              <a:rPr sz="1900" spc="-5" dirty="0">
                <a:latin typeface="Arial"/>
                <a:cs typeface="Arial"/>
              </a:rPr>
              <a:t>trong </a:t>
            </a:r>
            <a:r>
              <a:rPr sz="1900" spc="-11" dirty="0">
                <a:latin typeface="Arial"/>
                <a:cs typeface="Arial"/>
              </a:rPr>
              <a:t>một ứng  </a:t>
            </a:r>
            <a:r>
              <a:rPr sz="1900" spc="-5" dirty="0">
                <a:latin typeface="Arial"/>
                <a:cs typeface="Arial"/>
              </a:rPr>
              <a:t>dụng, và khả năng thậm chí</a:t>
            </a:r>
            <a:r>
              <a:rPr sz="1900" spc="30" dirty="0">
                <a:latin typeface="Arial"/>
                <a:cs typeface="Arial"/>
              </a:rPr>
              <a:t> </a:t>
            </a:r>
            <a:r>
              <a:rPr sz="1900" spc="-11">
                <a:latin typeface="Arial"/>
                <a:cs typeface="Arial"/>
              </a:rPr>
              <a:t>ẩn</a:t>
            </a:r>
            <a:r>
              <a:rPr sz="1900" spc="-11" smtClean="0">
                <a:latin typeface="Arial"/>
                <a:cs typeface="Arial"/>
              </a:rPr>
              <a:t>.</a:t>
            </a:r>
            <a:endParaRPr lang="en-US" sz="1900" dirty="0">
              <a:latin typeface="Arial"/>
              <a:cs typeface="Arial"/>
            </a:endParaRPr>
          </a:p>
          <a:p>
            <a:pPr marL="15114" marR="423988">
              <a:lnSpc>
                <a:spcPts val="1989"/>
              </a:lnSpc>
            </a:pPr>
            <a:endParaRPr sz="3000" dirty="0">
              <a:latin typeface="Times New Roman"/>
              <a:cs typeface="Times New Roman"/>
            </a:endParaRPr>
          </a:p>
          <a:p>
            <a:pPr marL="18893" marR="187430">
              <a:lnSpc>
                <a:spcPts val="1989"/>
              </a:lnSpc>
            </a:pPr>
            <a:r>
              <a:rPr sz="1900" spc="-11" dirty="0">
                <a:latin typeface="Arial"/>
                <a:cs typeface="Arial"/>
              </a:rPr>
              <a:t>Như HTML5 </a:t>
            </a:r>
            <a:r>
              <a:rPr sz="1900" spc="-5" dirty="0">
                <a:latin typeface="Arial"/>
                <a:cs typeface="Arial"/>
              </a:rPr>
              <a:t>tương thích với </a:t>
            </a:r>
            <a:r>
              <a:rPr sz="1900" spc="-11" dirty="0">
                <a:latin typeface="Arial"/>
                <a:cs typeface="Arial"/>
              </a:rPr>
              <a:t>hầu hết </a:t>
            </a:r>
            <a:r>
              <a:rPr sz="1900" spc="-5" dirty="0">
                <a:latin typeface="Arial"/>
                <a:cs typeface="Arial"/>
              </a:rPr>
              <a:t>các hệ điều </a:t>
            </a:r>
            <a:r>
              <a:rPr sz="1900" spc="-11" dirty="0">
                <a:latin typeface="Arial"/>
                <a:cs typeface="Arial"/>
              </a:rPr>
              <a:t>hành </a:t>
            </a:r>
            <a:r>
              <a:rPr sz="1900" spc="-5" dirty="0">
                <a:latin typeface="Arial"/>
                <a:cs typeface="Arial"/>
              </a:rPr>
              <a:t>di </a:t>
            </a:r>
            <a:r>
              <a:rPr sz="1900" spc="-11" dirty="0">
                <a:latin typeface="Arial"/>
                <a:cs typeface="Arial"/>
              </a:rPr>
              <a:t>động, </a:t>
            </a:r>
            <a:r>
              <a:rPr sz="1900" spc="-5" dirty="0">
                <a:latin typeface="Arial"/>
                <a:cs typeface="Arial"/>
              </a:rPr>
              <a:t>tối đa </a:t>
            </a:r>
            <a:r>
              <a:rPr sz="1900" spc="-11" dirty="0">
                <a:latin typeface="Arial"/>
                <a:cs typeface="Arial"/>
              </a:rPr>
              <a:t>30% </a:t>
            </a:r>
            <a:r>
              <a:rPr sz="1900" spc="-5" dirty="0">
                <a:latin typeface="Arial"/>
                <a:cs typeface="Arial"/>
              </a:rPr>
              <a:t>chi </a:t>
            </a:r>
            <a:r>
              <a:rPr sz="1900" spc="-11" dirty="0">
                <a:latin typeface="Arial"/>
                <a:cs typeface="Arial"/>
              </a:rPr>
              <a:t>phí </a:t>
            </a:r>
            <a:r>
              <a:rPr sz="1900" spc="-5" dirty="0">
                <a:latin typeface="Arial"/>
                <a:cs typeface="Arial"/>
              </a:rPr>
              <a:t>cho sự  </a:t>
            </a:r>
            <a:r>
              <a:rPr sz="1900" spc="-11" dirty="0">
                <a:latin typeface="Arial"/>
                <a:cs typeface="Arial"/>
              </a:rPr>
              <a:t>phát </a:t>
            </a:r>
            <a:r>
              <a:rPr sz="1900" spc="-5" dirty="0">
                <a:latin typeface="Arial"/>
                <a:cs typeface="Arial"/>
              </a:rPr>
              <a:t>triển cho các hệ thống điều </a:t>
            </a:r>
            <a:r>
              <a:rPr sz="1900" spc="-11" dirty="0">
                <a:latin typeface="Arial"/>
                <a:cs typeface="Arial"/>
              </a:rPr>
              <a:t>hành </a:t>
            </a:r>
            <a:r>
              <a:rPr sz="1900" spc="-5" dirty="0">
                <a:latin typeface="Arial"/>
                <a:cs typeface="Arial"/>
              </a:rPr>
              <a:t>khác </a:t>
            </a:r>
            <a:r>
              <a:rPr sz="1900" spc="-11">
                <a:latin typeface="Arial"/>
                <a:cs typeface="Arial"/>
              </a:rPr>
              <a:t>nhau </a:t>
            </a:r>
            <a:r>
              <a:rPr sz="1900" spc="-11" smtClean="0">
                <a:latin typeface="Arial"/>
                <a:cs typeface="Arial"/>
              </a:rPr>
              <a:t>đượ</a:t>
            </a:r>
            <a:r>
              <a:rPr lang="en-US" sz="1900" spc="-11" smtClean="0">
                <a:latin typeface="Arial"/>
                <a:cs typeface="Arial"/>
              </a:rPr>
              <a:t>c tiết kiệm</a:t>
            </a:r>
            <a:endParaRPr dirty="0">
              <a:latin typeface="Times New Roman"/>
              <a:cs typeface="Times New Roman"/>
            </a:endParaRPr>
          </a:p>
          <a:p>
            <a:pPr marL="18139" marR="74822">
              <a:lnSpc>
                <a:spcPts val="1989"/>
              </a:lnSpc>
              <a:spcBef>
                <a:spcPts val="1560"/>
              </a:spcBef>
            </a:pPr>
            <a:r>
              <a:rPr sz="1900" spc="-11" dirty="0">
                <a:latin typeface="Arial"/>
                <a:cs typeface="Arial"/>
              </a:rPr>
              <a:t>Ngoài </a:t>
            </a:r>
            <a:r>
              <a:rPr sz="1900" spc="-5" dirty="0">
                <a:latin typeface="Arial"/>
                <a:cs typeface="Arial"/>
              </a:rPr>
              <a:t>ra, có </a:t>
            </a:r>
            <a:r>
              <a:rPr sz="1900" spc="-11" dirty="0">
                <a:latin typeface="Arial"/>
                <a:cs typeface="Arial"/>
              </a:rPr>
              <a:t>một </a:t>
            </a:r>
            <a:r>
              <a:rPr sz="1900" spc="-5" dirty="0">
                <a:latin typeface="Arial"/>
                <a:cs typeface="Arial"/>
              </a:rPr>
              <a:t>sự </a:t>
            </a:r>
            <a:r>
              <a:rPr sz="1900" spc="-11" dirty="0">
                <a:latin typeface="Arial"/>
                <a:cs typeface="Arial"/>
              </a:rPr>
              <a:t>phụ </a:t>
            </a:r>
            <a:r>
              <a:rPr sz="1900" spc="-5" dirty="0">
                <a:latin typeface="Arial"/>
                <a:cs typeface="Arial"/>
              </a:rPr>
              <a:t>thuộc giảm trong các thành phần của </a:t>
            </a:r>
            <a:r>
              <a:rPr sz="1900" spc="-11" dirty="0">
                <a:latin typeface="Arial"/>
                <a:cs typeface="Arial"/>
              </a:rPr>
              <a:t>bên </a:t>
            </a:r>
            <a:r>
              <a:rPr sz="1900" spc="-5" dirty="0">
                <a:latin typeface="Arial"/>
                <a:cs typeface="Arial"/>
              </a:rPr>
              <a:t>thứ </a:t>
            </a:r>
            <a:r>
              <a:rPr sz="1900" spc="-11" dirty="0">
                <a:latin typeface="Arial"/>
                <a:cs typeface="Arial"/>
              </a:rPr>
              <a:t>ba, </a:t>
            </a:r>
            <a:r>
              <a:rPr sz="1900" spc="-5" dirty="0">
                <a:latin typeface="Arial"/>
                <a:cs typeface="Arial"/>
              </a:rPr>
              <a:t>do đó làm </a:t>
            </a:r>
            <a:r>
              <a:rPr sz="1900" spc="-11" dirty="0">
                <a:latin typeface="Arial"/>
                <a:cs typeface="Arial"/>
              </a:rPr>
              <a:t>giảm  </a:t>
            </a:r>
            <a:r>
              <a:rPr sz="1900" spc="-5" dirty="0">
                <a:latin typeface="Arial"/>
                <a:cs typeface="Arial"/>
              </a:rPr>
              <a:t>chi </a:t>
            </a:r>
            <a:r>
              <a:rPr sz="1900" spc="-11" dirty="0">
                <a:latin typeface="Arial"/>
                <a:cs typeface="Arial"/>
              </a:rPr>
              <a:t>phí </a:t>
            </a:r>
            <a:r>
              <a:rPr sz="1900" spc="-5" dirty="0">
                <a:latin typeface="Arial"/>
                <a:cs typeface="Arial"/>
              </a:rPr>
              <a:t>cấp giấy</a:t>
            </a:r>
            <a:r>
              <a:rPr sz="1900" spc="5" dirty="0">
                <a:latin typeface="Arial"/>
                <a:cs typeface="Arial"/>
              </a:rPr>
              <a:t> </a:t>
            </a:r>
            <a:r>
              <a:rPr sz="1900" spc="-11">
                <a:latin typeface="Arial"/>
                <a:cs typeface="Arial"/>
              </a:rPr>
              <a:t>phép</a:t>
            </a:r>
            <a:r>
              <a:rPr sz="1900" spc="-11" smtClean="0">
                <a:latin typeface="Arial"/>
                <a:cs typeface="Arial"/>
              </a:rPr>
              <a:t>.</a:t>
            </a:r>
            <a:r>
              <a:rPr lang="en-US" sz="1900" spc="-11" smtClean="0">
                <a:latin typeface="Arial"/>
                <a:cs typeface="Arial"/>
              </a:rPr>
              <a:t> </a:t>
            </a:r>
            <a:br>
              <a:rPr lang="en-US" sz="1900" spc="-11" smtClean="0">
                <a:latin typeface="Arial"/>
                <a:cs typeface="Arial"/>
              </a:rPr>
            </a:br>
            <a:endParaRPr sz="3000" dirty="0">
              <a:latin typeface="Times New Roman"/>
              <a:cs typeface="Times New Roman"/>
            </a:endParaRPr>
          </a:p>
          <a:p>
            <a:pPr marL="15114"/>
            <a:r>
              <a:rPr sz="1900" spc="-5" dirty="0">
                <a:latin typeface="Arial"/>
                <a:cs typeface="Arial"/>
              </a:rPr>
              <a:t>Tất cả các thành phần cần thiết sẽ được có sẵn thông qua trình </a:t>
            </a:r>
            <a:r>
              <a:rPr sz="1900" spc="-11" dirty="0">
                <a:latin typeface="Arial"/>
                <a:cs typeface="Arial"/>
              </a:rPr>
              <a:t>duyệt </a:t>
            </a:r>
            <a:r>
              <a:rPr sz="1900" spc="-5" dirty="0">
                <a:latin typeface="Arial"/>
                <a:cs typeface="Arial"/>
              </a:rPr>
              <a:t>trong</a:t>
            </a:r>
            <a:r>
              <a:rPr sz="1900" spc="190" dirty="0">
                <a:latin typeface="Arial"/>
                <a:cs typeface="Arial"/>
              </a:rPr>
              <a:t> </a:t>
            </a:r>
            <a:r>
              <a:rPr sz="1900" spc="-5" dirty="0">
                <a:latin typeface="Arial"/>
                <a:cs typeface="Arial"/>
              </a:rPr>
              <a:t>HTML5.</a:t>
            </a:r>
            <a:endParaRPr sz="1900" dirty="0">
              <a:latin typeface="Arial"/>
              <a:cs typeface="Arial"/>
            </a:endParaRPr>
          </a:p>
        </p:txBody>
      </p:sp>
      <p:sp>
        <p:nvSpPr>
          <p:cNvPr id="1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727322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15826" y="163070"/>
            <a:ext cx="12076175" cy="5425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37937" y="78336"/>
            <a:ext cx="11375815" cy="476926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9"/>
              </a:spcBef>
            </a:pPr>
            <a:r>
              <a:rPr lang="vi-VN" sz="3000" b="1" spc="-5" dirty="0">
                <a:latin typeface="+mn-lt"/>
              </a:rPr>
              <a:t>LỢI </a:t>
            </a:r>
            <a:r>
              <a:rPr lang="vi-VN" sz="3000" b="1" dirty="0">
                <a:latin typeface="+mn-lt"/>
              </a:rPr>
              <a:t>ÍCH CỦA </a:t>
            </a:r>
            <a:r>
              <a:rPr lang="vi-VN" sz="3000" b="1" spc="-5" dirty="0">
                <a:latin typeface="+mn-lt"/>
              </a:rPr>
              <a:t>HTML5 </a:t>
            </a:r>
            <a:r>
              <a:rPr lang="vi-VN" sz="3000" b="1" spc="-11" dirty="0">
                <a:latin typeface="+mn-lt"/>
              </a:rPr>
              <a:t>VỚI </a:t>
            </a:r>
            <a:r>
              <a:rPr lang="vi-VN" sz="3000" b="1" dirty="0">
                <a:latin typeface="+mn-lt"/>
              </a:rPr>
              <a:t>VIỆC </a:t>
            </a:r>
            <a:r>
              <a:rPr lang="vi-VN" sz="3000" b="1" spc="-11" dirty="0">
                <a:latin typeface="+mn-lt"/>
              </a:rPr>
              <a:t>PHÁT </a:t>
            </a:r>
            <a:r>
              <a:rPr lang="vi-VN" sz="3000" b="1" spc="-5" dirty="0">
                <a:latin typeface="+mn-lt"/>
              </a:rPr>
              <a:t>TRIỂN</a:t>
            </a:r>
            <a:r>
              <a:rPr lang="vi-VN" sz="3000" b="1" spc="19" dirty="0">
                <a:latin typeface="+mn-lt"/>
              </a:rPr>
              <a:t> </a:t>
            </a:r>
            <a:r>
              <a:rPr lang="vi-VN" sz="3000" b="1" dirty="0">
                <a:latin typeface="+mn-lt"/>
              </a:rPr>
              <a:t>MOBILE</a:t>
            </a:r>
          </a:p>
        </p:txBody>
      </p:sp>
      <p:sp>
        <p:nvSpPr>
          <p:cNvPr id="32" name="object 32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18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893067" y="918973"/>
            <a:ext cx="8563187" cy="372618"/>
          </a:xfrm>
          <a:custGeom>
            <a:avLst/>
            <a:gdLst/>
            <a:ahLst/>
            <a:cxnLst/>
            <a:rect l="l" t="t" r="r" b="b"/>
            <a:pathLst>
              <a:path w="6422390" h="471169">
                <a:moveTo>
                  <a:pt x="6375146" y="0"/>
                </a:moveTo>
                <a:lnTo>
                  <a:pt x="47040" y="0"/>
                </a:lnTo>
                <a:lnTo>
                  <a:pt x="28733" y="3700"/>
                </a:lnTo>
                <a:lnTo>
                  <a:pt x="13781" y="13795"/>
                </a:lnTo>
                <a:lnTo>
                  <a:pt x="3697" y="28771"/>
                </a:lnTo>
                <a:lnTo>
                  <a:pt x="0" y="47116"/>
                </a:lnTo>
                <a:lnTo>
                  <a:pt x="0" y="423799"/>
                </a:lnTo>
                <a:lnTo>
                  <a:pt x="3697" y="442144"/>
                </a:lnTo>
                <a:lnTo>
                  <a:pt x="13781" y="457120"/>
                </a:lnTo>
                <a:lnTo>
                  <a:pt x="28733" y="467215"/>
                </a:lnTo>
                <a:lnTo>
                  <a:pt x="47040" y="470915"/>
                </a:lnTo>
                <a:lnTo>
                  <a:pt x="6375146" y="470915"/>
                </a:lnTo>
                <a:lnTo>
                  <a:pt x="6393418" y="467215"/>
                </a:lnTo>
                <a:lnTo>
                  <a:pt x="6408356" y="457120"/>
                </a:lnTo>
                <a:lnTo>
                  <a:pt x="6418437" y="442144"/>
                </a:lnTo>
                <a:lnTo>
                  <a:pt x="6422135" y="423799"/>
                </a:lnTo>
                <a:lnTo>
                  <a:pt x="6422135" y="47116"/>
                </a:lnTo>
                <a:lnTo>
                  <a:pt x="6418437" y="28771"/>
                </a:lnTo>
                <a:lnTo>
                  <a:pt x="6408356" y="13795"/>
                </a:lnTo>
                <a:lnTo>
                  <a:pt x="6393418" y="3700"/>
                </a:lnTo>
                <a:lnTo>
                  <a:pt x="6375146" y="0"/>
                </a:lnTo>
                <a:close/>
              </a:path>
            </a:pathLst>
          </a:custGeom>
          <a:solidFill>
            <a:srgbClr val="6F2F9F"/>
          </a:solidFill>
        </p:spPr>
        <p:txBody>
          <a:bodyPr wrap="square" lIns="0" tIns="0" rIns="0" bIns="0" rtlCol="0"/>
          <a:lstStyle/>
          <a:p>
            <a:pPr marL="462771" lvl="1">
              <a:spcBef>
                <a:spcPts val="42"/>
              </a:spcBef>
            </a:pPr>
            <a:r>
              <a:rPr lang="en-US" sz="2000" smtClean="0">
                <a:solidFill>
                  <a:schemeClr val="bg1"/>
                </a:solidFill>
                <a:cs typeface="Calibri"/>
              </a:rPr>
              <a:t>Các lợi ích của HTML 5 với việc phát triển trên mobile</a:t>
            </a:r>
            <a:endParaRPr lang="en-US" sz="2000">
              <a:solidFill>
                <a:schemeClr val="bg1"/>
              </a:solidFill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893067" y="838962"/>
            <a:ext cx="8563187" cy="471169"/>
          </a:xfrm>
          <a:custGeom>
            <a:avLst/>
            <a:gdLst/>
            <a:ahLst/>
            <a:cxnLst/>
            <a:rect l="l" t="t" r="r" b="b"/>
            <a:pathLst>
              <a:path w="6422390" h="471169">
                <a:moveTo>
                  <a:pt x="0" y="47116"/>
                </a:moveTo>
                <a:lnTo>
                  <a:pt x="3697" y="28771"/>
                </a:lnTo>
                <a:lnTo>
                  <a:pt x="13781" y="13795"/>
                </a:lnTo>
                <a:lnTo>
                  <a:pt x="28733" y="3700"/>
                </a:lnTo>
                <a:lnTo>
                  <a:pt x="47040" y="0"/>
                </a:lnTo>
                <a:lnTo>
                  <a:pt x="6375146" y="0"/>
                </a:lnTo>
                <a:lnTo>
                  <a:pt x="6393418" y="3700"/>
                </a:lnTo>
                <a:lnTo>
                  <a:pt x="6408356" y="13795"/>
                </a:lnTo>
                <a:lnTo>
                  <a:pt x="6418437" y="28771"/>
                </a:lnTo>
                <a:lnTo>
                  <a:pt x="6422135" y="47116"/>
                </a:lnTo>
                <a:lnTo>
                  <a:pt x="6422135" y="423799"/>
                </a:lnTo>
                <a:lnTo>
                  <a:pt x="6418437" y="442144"/>
                </a:lnTo>
                <a:lnTo>
                  <a:pt x="6408356" y="457120"/>
                </a:lnTo>
                <a:lnTo>
                  <a:pt x="6393418" y="467215"/>
                </a:lnTo>
                <a:lnTo>
                  <a:pt x="6375146" y="470915"/>
                </a:lnTo>
                <a:lnTo>
                  <a:pt x="47040" y="470915"/>
                </a:lnTo>
                <a:lnTo>
                  <a:pt x="28733" y="467215"/>
                </a:lnTo>
                <a:lnTo>
                  <a:pt x="13781" y="457120"/>
                </a:lnTo>
                <a:lnTo>
                  <a:pt x="3697" y="442144"/>
                </a:lnTo>
                <a:lnTo>
                  <a:pt x="0" y="423799"/>
                </a:lnTo>
                <a:lnTo>
                  <a:pt x="0" y="4711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50567" y="1309878"/>
            <a:ext cx="728135" cy="351791"/>
          </a:xfrm>
          <a:custGeom>
            <a:avLst/>
            <a:gdLst/>
            <a:ahLst/>
            <a:cxnLst/>
            <a:rect l="l" t="t" r="r" b="b"/>
            <a:pathLst>
              <a:path w="546100" h="351789">
                <a:moveTo>
                  <a:pt x="0" y="0"/>
                </a:moveTo>
                <a:lnTo>
                  <a:pt x="0" y="351409"/>
                </a:lnTo>
                <a:lnTo>
                  <a:pt x="545846" y="351409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50567" y="1309876"/>
            <a:ext cx="728135" cy="1027430"/>
          </a:xfrm>
          <a:custGeom>
            <a:avLst/>
            <a:gdLst/>
            <a:ahLst/>
            <a:cxnLst/>
            <a:rect l="l" t="t" r="r" b="b"/>
            <a:pathLst>
              <a:path w="546100" h="1027430">
                <a:moveTo>
                  <a:pt x="0" y="0"/>
                </a:moveTo>
                <a:lnTo>
                  <a:pt x="0" y="1027176"/>
                </a:lnTo>
                <a:lnTo>
                  <a:pt x="545846" y="1027176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750567" y="1309878"/>
            <a:ext cx="728135" cy="1699895"/>
          </a:xfrm>
          <a:custGeom>
            <a:avLst/>
            <a:gdLst/>
            <a:ahLst/>
            <a:cxnLst/>
            <a:rect l="l" t="t" r="r" b="b"/>
            <a:pathLst>
              <a:path w="546100" h="1699895">
                <a:moveTo>
                  <a:pt x="0" y="0"/>
                </a:moveTo>
                <a:lnTo>
                  <a:pt x="0" y="1699514"/>
                </a:lnTo>
                <a:lnTo>
                  <a:pt x="545846" y="1699514"/>
                </a:lnTo>
              </a:path>
            </a:pathLst>
          </a:custGeom>
          <a:ln w="25907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750565" y="1309880"/>
            <a:ext cx="778934" cy="2345054"/>
          </a:xfrm>
          <a:custGeom>
            <a:avLst/>
            <a:gdLst/>
            <a:ahLst/>
            <a:cxnLst/>
            <a:rect l="l" t="t" r="r" b="b"/>
            <a:pathLst>
              <a:path w="584200" h="2345054">
                <a:moveTo>
                  <a:pt x="0" y="0"/>
                </a:moveTo>
                <a:lnTo>
                  <a:pt x="0" y="2344547"/>
                </a:lnTo>
                <a:lnTo>
                  <a:pt x="583692" y="2344547"/>
                </a:lnTo>
              </a:path>
            </a:pathLst>
          </a:custGeom>
          <a:ln w="25907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750565" y="1309876"/>
            <a:ext cx="778934" cy="2969261"/>
          </a:xfrm>
          <a:custGeom>
            <a:avLst/>
            <a:gdLst/>
            <a:ahLst/>
            <a:cxnLst/>
            <a:rect l="l" t="t" r="r" b="b"/>
            <a:pathLst>
              <a:path w="584200" h="2969260">
                <a:moveTo>
                  <a:pt x="0" y="0"/>
                </a:moveTo>
                <a:lnTo>
                  <a:pt x="0" y="2968752"/>
                </a:lnTo>
                <a:lnTo>
                  <a:pt x="583692" y="2968752"/>
                </a:lnTo>
              </a:path>
            </a:pathLst>
          </a:custGeom>
          <a:ln w="25907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750565" y="1309876"/>
            <a:ext cx="778934" cy="3578860"/>
          </a:xfrm>
          <a:custGeom>
            <a:avLst/>
            <a:gdLst/>
            <a:ahLst/>
            <a:cxnLst/>
            <a:rect l="l" t="t" r="r" b="b"/>
            <a:pathLst>
              <a:path w="584200" h="3578860">
                <a:moveTo>
                  <a:pt x="0" y="0"/>
                </a:moveTo>
                <a:lnTo>
                  <a:pt x="0" y="3578352"/>
                </a:lnTo>
                <a:lnTo>
                  <a:pt x="583692" y="3578352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750565" y="1309878"/>
            <a:ext cx="778934" cy="4187825"/>
          </a:xfrm>
          <a:custGeom>
            <a:avLst/>
            <a:gdLst/>
            <a:ahLst/>
            <a:cxnLst/>
            <a:rect l="l" t="t" r="r" b="b"/>
            <a:pathLst>
              <a:path w="584200" h="4187825">
                <a:moveTo>
                  <a:pt x="0" y="0"/>
                </a:moveTo>
                <a:lnTo>
                  <a:pt x="0" y="4187825"/>
                </a:lnTo>
                <a:lnTo>
                  <a:pt x="583692" y="4187825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750565" y="1309876"/>
            <a:ext cx="778934" cy="4798059"/>
          </a:xfrm>
          <a:custGeom>
            <a:avLst/>
            <a:gdLst/>
            <a:ahLst/>
            <a:cxnLst/>
            <a:rect l="l" t="t" r="r" b="b"/>
            <a:pathLst>
              <a:path w="584200" h="4798060">
                <a:moveTo>
                  <a:pt x="0" y="0"/>
                </a:moveTo>
                <a:lnTo>
                  <a:pt x="0" y="4797526"/>
                </a:lnTo>
                <a:lnTo>
                  <a:pt x="583692" y="4797526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  <p:sp>
        <p:nvSpPr>
          <p:cNvPr id="34" name="object 10"/>
          <p:cNvSpPr/>
          <p:nvPr/>
        </p:nvSpPr>
        <p:spPr>
          <a:xfrm>
            <a:off x="2499191" y="2744090"/>
            <a:ext cx="8795172" cy="510540"/>
          </a:xfrm>
          <a:custGeom>
            <a:avLst/>
            <a:gdLst/>
            <a:ahLst/>
            <a:cxnLst/>
            <a:rect l="l" t="t" r="r" b="b"/>
            <a:pathLst>
              <a:path w="6596380" h="510539">
                <a:moveTo>
                  <a:pt x="6544817" y="0"/>
                </a:moveTo>
                <a:lnTo>
                  <a:pt x="51054" y="0"/>
                </a:lnTo>
                <a:lnTo>
                  <a:pt x="31182" y="4012"/>
                </a:lnTo>
                <a:lnTo>
                  <a:pt x="14954" y="14954"/>
                </a:lnTo>
                <a:lnTo>
                  <a:pt x="4012" y="31182"/>
                </a:lnTo>
                <a:lnTo>
                  <a:pt x="0" y="51053"/>
                </a:lnTo>
                <a:lnTo>
                  <a:pt x="0" y="459486"/>
                </a:lnTo>
                <a:lnTo>
                  <a:pt x="4012" y="479357"/>
                </a:lnTo>
                <a:lnTo>
                  <a:pt x="14954" y="495585"/>
                </a:lnTo>
                <a:lnTo>
                  <a:pt x="31182" y="506527"/>
                </a:lnTo>
                <a:lnTo>
                  <a:pt x="51054" y="510539"/>
                </a:lnTo>
                <a:lnTo>
                  <a:pt x="6544817" y="510539"/>
                </a:lnTo>
                <a:lnTo>
                  <a:pt x="6564689" y="506527"/>
                </a:lnTo>
                <a:lnTo>
                  <a:pt x="6580917" y="495585"/>
                </a:lnTo>
                <a:lnTo>
                  <a:pt x="6591859" y="479357"/>
                </a:lnTo>
                <a:lnTo>
                  <a:pt x="6595872" y="459486"/>
                </a:lnTo>
                <a:lnTo>
                  <a:pt x="6595872" y="51053"/>
                </a:lnTo>
                <a:lnTo>
                  <a:pt x="6591859" y="31182"/>
                </a:lnTo>
                <a:lnTo>
                  <a:pt x="6580917" y="14954"/>
                </a:lnTo>
                <a:lnTo>
                  <a:pt x="6564689" y="4012"/>
                </a:lnTo>
                <a:lnTo>
                  <a:pt x="6544817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pPr lvl="1"/>
            <a:r>
              <a:rPr lang="en-US" sz="1600" smtClean="0"/>
              <a:t>Có một sự phát triển ngày càng tăng của HTML5 cho các ứng dụng di động do khả năng tương thích nâng cao của nó</a:t>
            </a:r>
            <a:endParaRPr sz="1600"/>
          </a:p>
        </p:txBody>
      </p:sp>
      <p:sp>
        <p:nvSpPr>
          <p:cNvPr id="35" name="object 10"/>
          <p:cNvSpPr/>
          <p:nvPr/>
        </p:nvSpPr>
        <p:spPr>
          <a:xfrm>
            <a:off x="2503424" y="3396931"/>
            <a:ext cx="8795172" cy="510540"/>
          </a:xfrm>
          <a:custGeom>
            <a:avLst/>
            <a:gdLst/>
            <a:ahLst/>
            <a:cxnLst/>
            <a:rect l="l" t="t" r="r" b="b"/>
            <a:pathLst>
              <a:path w="6596380" h="510539">
                <a:moveTo>
                  <a:pt x="6544817" y="0"/>
                </a:moveTo>
                <a:lnTo>
                  <a:pt x="51054" y="0"/>
                </a:lnTo>
                <a:lnTo>
                  <a:pt x="31182" y="4012"/>
                </a:lnTo>
                <a:lnTo>
                  <a:pt x="14954" y="14954"/>
                </a:lnTo>
                <a:lnTo>
                  <a:pt x="4012" y="31182"/>
                </a:lnTo>
                <a:lnTo>
                  <a:pt x="0" y="51053"/>
                </a:lnTo>
                <a:lnTo>
                  <a:pt x="0" y="459486"/>
                </a:lnTo>
                <a:lnTo>
                  <a:pt x="4012" y="479357"/>
                </a:lnTo>
                <a:lnTo>
                  <a:pt x="14954" y="495585"/>
                </a:lnTo>
                <a:lnTo>
                  <a:pt x="31182" y="506527"/>
                </a:lnTo>
                <a:lnTo>
                  <a:pt x="51054" y="510539"/>
                </a:lnTo>
                <a:lnTo>
                  <a:pt x="6544817" y="510539"/>
                </a:lnTo>
                <a:lnTo>
                  <a:pt x="6564689" y="506527"/>
                </a:lnTo>
                <a:lnTo>
                  <a:pt x="6580917" y="495585"/>
                </a:lnTo>
                <a:lnTo>
                  <a:pt x="6591859" y="479357"/>
                </a:lnTo>
                <a:lnTo>
                  <a:pt x="6595872" y="459486"/>
                </a:lnTo>
                <a:lnTo>
                  <a:pt x="6595872" y="51053"/>
                </a:lnTo>
                <a:lnTo>
                  <a:pt x="6591859" y="31182"/>
                </a:lnTo>
                <a:lnTo>
                  <a:pt x="6580917" y="14954"/>
                </a:lnTo>
                <a:lnTo>
                  <a:pt x="6564689" y="4012"/>
                </a:lnTo>
                <a:lnTo>
                  <a:pt x="6544817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pPr lvl="1"/>
            <a:r>
              <a:rPr lang="en-US" sz="1600" smtClean="0"/>
              <a:t>HTML5 tương thích với hầu hết các nền tảng hệ điều hành</a:t>
            </a:r>
            <a:endParaRPr sz="1600"/>
          </a:p>
        </p:txBody>
      </p:sp>
      <p:sp>
        <p:nvSpPr>
          <p:cNvPr id="36" name="object 10"/>
          <p:cNvSpPr/>
          <p:nvPr/>
        </p:nvSpPr>
        <p:spPr>
          <a:xfrm>
            <a:off x="2478023" y="2035301"/>
            <a:ext cx="8795172" cy="510540"/>
          </a:xfrm>
          <a:custGeom>
            <a:avLst/>
            <a:gdLst/>
            <a:ahLst/>
            <a:cxnLst/>
            <a:rect l="l" t="t" r="r" b="b"/>
            <a:pathLst>
              <a:path w="6596380" h="510539">
                <a:moveTo>
                  <a:pt x="6544817" y="0"/>
                </a:moveTo>
                <a:lnTo>
                  <a:pt x="51054" y="0"/>
                </a:lnTo>
                <a:lnTo>
                  <a:pt x="31182" y="4012"/>
                </a:lnTo>
                <a:lnTo>
                  <a:pt x="14954" y="14954"/>
                </a:lnTo>
                <a:lnTo>
                  <a:pt x="4012" y="31182"/>
                </a:lnTo>
                <a:lnTo>
                  <a:pt x="0" y="51053"/>
                </a:lnTo>
                <a:lnTo>
                  <a:pt x="0" y="459486"/>
                </a:lnTo>
                <a:lnTo>
                  <a:pt x="4012" y="479357"/>
                </a:lnTo>
                <a:lnTo>
                  <a:pt x="14954" y="495585"/>
                </a:lnTo>
                <a:lnTo>
                  <a:pt x="31182" y="506527"/>
                </a:lnTo>
                <a:lnTo>
                  <a:pt x="51054" y="510539"/>
                </a:lnTo>
                <a:lnTo>
                  <a:pt x="6544817" y="510539"/>
                </a:lnTo>
                <a:lnTo>
                  <a:pt x="6564689" y="506527"/>
                </a:lnTo>
                <a:lnTo>
                  <a:pt x="6580917" y="495585"/>
                </a:lnTo>
                <a:lnTo>
                  <a:pt x="6591859" y="479357"/>
                </a:lnTo>
                <a:lnTo>
                  <a:pt x="6595872" y="459486"/>
                </a:lnTo>
                <a:lnTo>
                  <a:pt x="6595872" y="51053"/>
                </a:lnTo>
                <a:lnTo>
                  <a:pt x="6591859" y="31182"/>
                </a:lnTo>
                <a:lnTo>
                  <a:pt x="6580917" y="14954"/>
                </a:lnTo>
                <a:lnTo>
                  <a:pt x="6564689" y="4012"/>
                </a:lnTo>
                <a:lnTo>
                  <a:pt x="6544817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pPr lvl="1"/>
            <a:r>
              <a:rPr lang="en-US" sz="1600" smtClean="0"/>
              <a:t>Phát triển điện thoại di động dễ dàng hơn như kiến thức HTML5, CSS và JavaScript được đòi hỏi chính đáng</a:t>
            </a:r>
            <a:endParaRPr sz="1600"/>
          </a:p>
        </p:txBody>
      </p:sp>
      <p:sp>
        <p:nvSpPr>
          <p:cNvPr id="37" name="object 10"/>
          <p:cNvSpPr/>
          <p:nvPr/>
        </p:nvSpPr>
        <p:spPr>
          <a:xfrm>
            <a:off x="2528824" y="4009644"/>
            <a:ext cx="8795172" cy="510540"/>
          </a:xfrm>
          <a:custGeom>
            <a:avLst/>
            <a:gdLst/>
            <a:ahLst/>
            <a:cxnLst/>
            <a:rect l="l" t="t" r="r" b="b"/>
            <a:pathLst>
              <a:path w="6596380" h="510539">
                <a:moveTo>
                  <a:pt x="6544817" y="0"/>
                </a:moveTo>
                <a:lnTo>
                  <a:pt x="51054" y="0"/>
                </a:lnTo>
                <a:lnTo>
                  <a:pt x="31182" y="4012"/>
                </a:lnTo>
                <a:lnTo>
                  <a:pt x="14954" y="14954"/>
                </a:lnTo>
                <a:lnTo>
                  <a:pt x="4012" y="31182"/>
                </a:lnTo>
                <a:lnTo>
                  <a:pt x="0" y="51053"/>
                </a:lnTo>
                <a:lnTo>
                  <a:pt x="0" y="459486"/>
                </a:lnTo>
                <a:lnTo>
                  <a:pt x="4012" y="479357"/>
                </a:lnTo>
                <a:lnTo>
                  <a:pt x="14954" y="495585"/>
                </a:lnTo>
                <a:lnTo>
                  <a:pt x="31182" y="506527"/>
                </a:lnTo>
                <a:lnTo>
                  <a:pt x="51054" y="510539"/>
                </a:lnTo>
                <a:lnTo>
                  <a:pt x="6544817" y="510539"/>
                </a:lnTo>
                <a:lnTo>
                  <a:pt x="6564689" y="506527"/>
                </a:lnTo>
                <a:lnTo>
                  <a:pt x="6580917" y="495585"/>
                </a:lnTo>
                <a:lnTo>
                  <a:pt x="6591859" y="479357"/>
                </a:lnTo>
                <a:lnTo>
                  <a:pt x="6595872" y="459486"/>
                </a:lnTo>
                <a:lnTo>
                  <a:pt x="6595872" y="51053"/>
                </a:lnTo>
                <a:lnTo>
                  <a:pt x="6591859" y="31182"/>
                </a:lnTo>
                <a:lnTo>
                  <a:pt x="6580917" y="14954"/>
                </a:lnTo>
                <a:lnTo>
                  <a:pt x="6564689" y="4012"/>
                </a:lnTo>
                <a:lnTo>
                  <a:pt x="6544817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pPr lvl="1"/>
            <a:r>
              <a:rPr lang="en-US" sz="1600" smtClean="0"/>
              <a:t>HTML5 dựa trên ứng dụng di động có thể chạy tốt trên các trình duyệt của Android, IOS, Blackberry, và hệ điều hành di động khác</a:t>
            </a:r>
            <a:endParaRPr sz="1600"/>
          </a:p>
        </p:txBody>
      </p:sp>
      <p:sp>
        <p:nvSpPr>
          <p:cNvPr id="38" name="object 10"/>
          <p:cNvSpPr/>
          <p:nvPr/>
        </p:nvSpPr>
        <p:spPr>
          <a:xfrm>
            <a:off x="2529499" y="4633466"/>
            <a:ext cx="8795172" cy="510540"/>
          </a:xfrm>
          <a:custGeom>
            <a:avLst/>
            <a:gdLst/>
            <a:ahLst/>
            <a:cxnLst/>
            <a:rect l="l" t="t" r="r" b="b"/>
            <a:pathLst>
              <a:path w="6596380" h="510539">
                <a:moveTo>
                  <a:pt x="6544817" y="0"/>
                </a:moveTo>
                <a:lnTo>
                  <a:pt x="51054" y="0"/>
                </a:lnTo>
                <a:lnTo>
                  <a:pt x="31182" y="4012"/>
                </a:lnTo>
                <a:lnTo>
                  <a:pt x="14954" y="14954"/>
                </a:lnTo>
                <a:lnTo>
                  <a:pt x="4012" y="31182"/>
                </a:lnTo>
                <a:lnTo>
                  <a:pt x="0" y="51053"/>
                </a:lnTo>
                <a:lnTo>
                  <a:pt x="0" y="459486"/>
                </a:lnTo>
                <a:lnTo>
                  <a:pt x="4012" y="479357"/>
                </a:lnTo>
                <a:lnTo>
                  <a:pt x="14954" y="495585"/>
                </a:lnTo>
                <a:lnTo>
                  <a:pt x="31182" y="506527"/>
                </a:lnTo>
                <a:lnTo>
                  <a:pt x="51054" y="510539"/>
                </a:lnTo>
                <a:lnTo>
                  <a:pt x="6544817" y="510539"/>
                </a:lnTo>
                <a:lnTo>
                  <a:pt x="6564689" y="506527"/>
                </a:lnTo>
                <a:lnTo>
                  <a:pt x="6580917" y="495585"/>
                </a:lnTo>
                <a:lnTo>
                  <a:pt x="6591859" y="479357"/>
                </a:lnTo>
                <a:lnTo>
                  <a:pt x="6595872" y="459486"/>
                </a:lnTo>
                <a:lnTo>
                  <a:pt x="6595872" y="51053"/>
                </a:lnTo>
                <a:lnTo>
                  <a:pt x="6591859" y="31182"/>
                </a:lnTo>
                <a:lnTo>
                  <a:pt x="6580917" y="14954"/>
                </a:lnTo>
                <a:lnTo>
                  <a:pt x="6564689" y="4012"/>
                </a:lnTo>
                <a:lnTo>
                  <a:pt x="6544817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pPr lvl="1"/>
            <a:r>
              <a:rPr lang="en-US" sz="1600" smtClean="0"/>
              <a:t>Chi phí phát triển để tạo ra các ứng dụng trong HTML5 là thấp </a:t>
            </a:r>
            <a:endParaRPr sz="1600"/>
          </a:p>
        </p:txBody>
      </p:sp>
      <p:sp>
        <p:nvSpPr>
          <p:cNvPr id="39" name="object 10"/>
          <p:cNvSpPr/>
          <p:nvPr/>
        </p:nvSpPr>
        <p:spPr>
          <a:xfrm>
            <a:off x="2529499" y="5262116"/>
            <a:ext cx="8795172" cy="510540"/>
          </a:xfrm>
          <a:custGeom>
            <a:avLst/>
            <a:gdLst/>
            <a:ahLst/>
            <a:cxnLst/>
            <a:rect l="l" t="t" r="r" b="b"/>
            <a:pathLst>
              <a:path w="6596380" h="510539">
                <a:moveTo>
                  <a:pt x="6544817" y="0"/>
                </a:moveTo>
                <a:lnTo>
                  <a:pt x="51054" y="0"/>
                </a:lnTo>
                <a:lnTo>
                  <a:pt x="31182" y="4012"/>
                </a:lnTo>
                <a:lnTo>
                  <a:pt x="14954" y="14954"/>
                </a:lnTo>
                <a:lnTo>
                  <a:pt x="4012" y="31182"/>
                </a:lnTo>
                <a:lnTo>
                  <a:pt x="0" y="51053"/>
                </a:lnTo>
                <a:lnTo>
                  <a:pt x="0" y="459486"/>
                </a:lnTo>
                <a:lnTo>
                  <a:pt x="4012" y="479357"/>
                </a:lnTo>
                <a:lnTo>
                  <a:pt x="14954" y="495585"/>
                </a:lnTo>
                <a:lnTo>
                  <a:pt x="31182" y="506527"/>
                </a:lnTo>
                <a:lnTo>
                  <a:pt x="51054" y="510539"/>
                </a:lnTo>
                <a:lnTo>
                  <a:pt x="6544817" y="510539"/>
                </a:lnTo>
                <a:lnTo>
                  <a:pt x="6564689" y="506527"/>
                </a:lnTo>
                <a:lnTo>
                  <a:pt x="6580917" y="495585"/>
                </a:lnTo>
                <a:lnTo>
                  <a:pt x="6591859" y="479357"/>
                </a:lnTo>
                <a:lnTo>
                  <a:pt x="6595872" y="459486"/>
                </a:lnTo>
                <a:lnTo>
                  <a:pt x="6595872" y="51053"/>
                </a:lnTo>
                <a:lnTo>
                  <a:pt x="6591859" y="31182"/>
                </a:lnTo>
                <a:lnTo>
                  <a:pt x="6580917" y="14954"/>
                </a:lnTo>
                <a:lnTo>
                  <a:pt x="6564689" y="4012"/>
                </a:lnTo>
                <a:lnTo>
                  <a:pt x="6544817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pPr lvl="1"/>
            <a:r>
              <a:rPr lang="en-US" sz="1600" smtClean="0"/>
              <a:t>Các ứng dụng dựa trên vị trí và bản đồ sẽ có sự hỗ trợ lớn hơn trong HTML5</a:t>
            </a:r>
            <a:endParaRPr sz="1600"/>
          </a:p>
        </p:txBody>
      </p:sp>
      <p:sp>
        <p:nvSpPr>
          <p:cNvPr id="40" name="object 10"/>
          <p:cNvSpPr/>
          <p:nvPr/>
        </p:nvSpPr>
        <p:spPr>
          <a:xfrm>
            <a:off x="2528824" y="5852665"/>
            <a:ext cx="8795172" cy="510540"/>
          </a:xfrm>
          <a:custGeom>
            <a:avLst/>
            <a:gdLst/>
            <a:ahLst/>
            <a:cxnLst/>
            <a:rect l="l" t="t" r="r" b="b"/>
            <a:pathLst>
              <a:path w="6596380" h="510539">
                <a:moveTo>
                  <a:pt x="6544817" y="0"/>
                </a:moveTo>
                <a:lnTo>
                  <a:pt x="51054" y="0"/>
                </a:lnTo>
                <a:lnTo>
                  <a:pt x="31182" y="4012"/>
                </a:lnTo>
                <a:lnTo>
                  <a:pt x="14954" y="14954"/>
                </a:lnTo>
                <a:lnTo>
                  <a:pt x="4012" y="31182"/>
                </a:lnTo>
                <a:lnTo>
                  <a:pt x="0" y="51053"/>
                </a:lnTo>
                <a:lnTo>
                  <a:pt x="0" y="459486"/>
                </a:lnTo>
                <a:lnTo>
                  <a:pt x="4012" y="479357"/>
                </a:lnTo>
                <a:lnTo>
                  <a:pt x="14954" y="495585"/>
                </a:lnTo>
                <a:lnTo>
                  <a:pt x="31182" y="506527"/>
                </a:lnTo>
                <a:lnTo>
                  <a:pt x="51054" y="510539"/>
                </a:lnTo>
                <a:lnTo>
                  <a:pt x="6544817" y="510539"/>
                </a:lnTo>
                <a:lnTo>
                  <a:pt x="6564689" y="506527"/>
                </a:lnTo>
                <a:lnTo>
                  <a:pt x="6580917" y="495585"/>
                </a:lnTo>
                <a:lnTo>
                  <a:pt x="6591859" y="479357"/>
                </a:lnTo>
                <a:lnTo>
                  <a:pt x="6595872" y="459486"/>
                </a:lnTo>
                <a:lnTo>
                  <a:pt x="6595872" y="51053"/>
                </a:lnTo>
                <a:lnTo>
                  <a:pt x="6591859" y="31182"/>
                </a:lnTo>
                <a:lnTo>
                  <a:pt x="6580917" y="14954"/>
                </a:lnTo>
                <a:lnTo>
                  <a:pt x="6564689" y="4012"/>
                </a:lnTo>
                <a:lnTo>
                  <a:pt x="6544817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pPr lvl="1"/>
            <a:r>
              <a:rPr lang="en-US" sz="1600" smtClean="0"/>
              <a:t>Các chương trình của bên thứ 3 không cần thiết trong HTML5</a:t>
            </a:r>
            <a:endParaRPr sz="1600"/>
          </a:p>
        </p:txBody>
      </p:sp>
      <p:sp>
        <p:nvSpPr>
          <p:cNvPr id="41" name="object 10"/>
          <p:cNvSpPr/>
          <p:nvPr/>
        </p:nvSpPr>
        <p:spPr>
          <a:xfrm>
            <a:off x="2478702" y="1406399"/>
            <a:ext cx="8795172" cy="510540"/>
          </a:xfrm>
          <a:custGeom>
            <a:avLst/>
            <a:gdLst/>
            <a:ahLst/>
            <a:cxnLst/>
            <a:rect l="l" t="t" r="r" b="b"/>
            <a:pathLst>
              <a:path w="6596380" h="510539">
                <a:moveTo>
                  <a:pt x="6544817" y="0"/>
                </a:moveTo>
                <a:lnTo>
                  <a:pt x="51054" y="0"/>
                </a:lnTo>
                <a:lnTo>
                  <a:pt x="31182" y="4012"/>
                </a:lnTo>
                <a:lnTo>
                  <a:pt x="14954" y="14954"/>
                </a:lnTo>
                <a:lnTo>
                  <a:pt x="4012" y="31182"/>
                </a:lnTo>
                <a:lnTo>
                  <a:pt x="0" y="51053"/>
                </a:lnTo>
                <a:lnTo>
                  <a:pt x="0" y="459486"/>
                </a:lnTo>
                <a:lnTo>
                  <a:pt x="4012" y="479357"/>
                </a:lnTo>
                <a:lnTo>
                  <a:pt x="14954" y="495585"/>
                </a:lnTo>
                <a:lnTo>
                  <a:pt x="31182" y="506527"/>
                </a:lnTo>
                <a:lnTo>
                  <a:pt x="51054" y="510539"/>
                </a:lnTo>
                <a:lnTo>
                  <a:pt x="6544817" y="510539"/>
                </a:lnTo>
                <a:lnTo>
                  <a:pt x="6564689" y="506527"/>
                </a:lnTo>
                <a:lnTo>
                  <a:pt x="6580917" y="495585"/>
                </a:lnTo>
                <a:lnTo>
                  <a:pt x="6591859" y="479357"/>
                </a:lnTo>
                <a:lnTo>
                  <a:pt x="6595872" y="459486"/>
                </a:lnTo>
                <a:lnTo>
                  <a:pt x="6595872" y="51053"/>
                </a:lnTo>
                <a:lnTo>
                  <a:pt x="6591859" y="31182"/>
                </a:lnTo>
                <a:lnTo>
                  <a:pt x="6580917" y="14954"/>
                </a:lnTo>
                <a:lnTo>
                  <a:pt x="6564689" y="4012"/>
                </a:lnTo>
                <a:lnTo>
                  <a:pt x="6544817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pPr lvl="1"/>
            <a:r>
              <a:rPr lang="en-US" sz="1600" smtClean="0"/>
              <a:t>HTML5 đã tích hợp các APIs, do đó bổ sung thêm các plug-in cho các trình duyệt mobile</a:t>
            </a: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56032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388" y="61386"/>
            <a:ext cx="6702214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119" dirty="0">
                <a:latin typeface="+mn-lt"/>
              </a:rPr>
              <a:t>TỔNG</a:t>
            </a:r>
            <a:r>
              <a:rPr lang="vi-VN" sz="3000" b="1" spc="-71" dirty="0">
                <a:latin typeface="+mn-lt"/>
              </a:rPr>
              <a:t> KẾT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19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55226" y="973074"/>
            <a:ext cx="10623972" cy="4890882"/>
          </a:xfrm>
          <a:prstGeom prst="rect">
            <a:avLst/>
          </a:prstGeom>
        </p:spPr>
        <p:txBody>
          <a:bodyPr vert="horz" wrap="square" lIns="0" tIns="16628" rIns="0" bIns="0" rtlCol="0">
            <a:spAutoFit/>
          </a:bodyPr>
          <a:lstStyle/>
          <a:p>
            <a:pPr marL="341610" marR="8313" indent="-326493">
              <a:lnSpc>
                <a:spcPct val="100499"/>
              </a:lnSpc>
              <a:spcBef>
                <a:spcPts val="13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Một phần tử </a:t>
            </a:r>
            <a:r>
              <a:rPr spc="-5" dirty="0">
                <a:latin typeface="Calibri"/>
                <a:cs typeface="Calibri"/>
              </a:rPr>
              <a:t>tổ </a:t>
            </a:r>
            <a:r>
              <a:rPr dirty="0">
                <a:latin typeface="Calibri"/>
                <a:cs typeface="Calibri"/>
              </a:rPr>
              <a:t>chức các nội dung trong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trang web phân </a:t>
            </a:r>
            <a:r>
              <a:rPr spc="-5" dirty="0">
                <a:latin typeface="Calibri"/>
                <a:cs typeface="Calibri"/>
              </a:rPr>
              <a:t>cấp, tạo </a:t>
            </a:r>
            <a:r>
              <a:rPr dirty="0">
                <a:latin typeface="Calibri"/>
                <a:cs typeface="Calibri"/>
              </a:rPr>
              <a:t>thành  cấu trúc HTML cơ</a:t>
            </a:r>
            <a:r>
              <a:rPr spc="-4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bản.</a:t>
            </a:r>
          </a:p>
          <a:p>
            <a:pPr>
              <a:spcBef>
                <a:spcPts val="30"/>
              </a:spcBef>
              <a:buClr>
                <a:srgbClr val="AC1317"/>
              </a:buClr>
              <a:buFont typeface="Wingdings"/>
              <a:buChar char=""/>
            </a:pPr>
            <a:endParaRPr sz="2400" dirty="0">
              <a:latin typeface="Times New Roman"/>
              <a:cs typeface="Times New Roman"/>
            </a:endParaRPr>
          </a:p>
          <a:p>
            <a:pPr marL="341610" indent="-326493"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DOCTYPE cho trình duyệt các loại </a:t>
            </a:r>
            <a:r>
              <a:rPr spc="-5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của</a:t>
            </a:r>
            <a:r>
              <a:rPr spc="-14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bạn.</a:t>
            </a:r>
          </a:p>
          <a:p>
            <a:pPr marL="341610" marR="9070" indent="-326493">
              <a:lnSpc>
                <a:spcPct val="101099"/>
              </a:lnSpc>
              <a:spcBef>
                <a:spcPts val="2659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Một kiểu </a:t>
            </a:r>
            <a:r>
              <a:rPr spc="5" dirty="0">
                <a:latin typeface="Calibri"/>
                <a:cs typeface="Calibri"/>
              </a:rPr>
              <a:t>dữ </a:t>
            </a:r>
            <a:r>
              <a:rPr spc="-5" dirty="0">
                <a:latin typeface="Calibri"/>
                <a:cs typeface="Calibri"/>
              </a:rPr>
              <a:t>liệu </a:t>
            </a:r>
            <a:r>
              <a:rPr dirty="0">
                <a:latin typeface="Calibri"/>
                <a:cs typeface="Calibri"/>
              </a:rPr>
              <a:t>quy định các loại giá trị được </a:t>
            </a:r>
            <a:r>
              <a:rPr spc="-5" dirty="0">
                <a:latin typeface="Calibri"/>
                <a:cs typeface="Calibri"/>
              </a:rPr>
              <a:t>gán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các thuộc tính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các  loại nội </a:t>
            </a:r>
            <a:r>
              <a:rPr spc="5" dirty="0">
                <a:latin typeface="Calibri"/>
                <a:cs typeface="Calibri"/>
              </a:rPr>
              <a:t>dung mà </a:t>
            </a:r>
            <a:r>
              <a:rPr dirty="0">
                <a:latin typeface="Calibri"/>
                <a:cs typeface="Calibri"/>
              </a:rPr>
              <a:t>là để được hiển thị trên trang</a:t>
            </a:r>
            <a:r>
              <a:rPr spc="-21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web.</a:t>
            </a:r>
          </a:p>
          <a:p>
            <a:pPr>
              <a:spcBef>
                <a:spcPts val="11"/>
              </a:spcBef>
              <a:buClr>
                <a:srgbClr val="AC1317"/>
              </a:buClr>
              <a:buFont typeface="Wingdings"/>
              <a:buChar char=""/>
            </a:pPr>
            <a:endParaRPr sz="2400" dirty="0">
              <a:latin typeface="Times New Roman"/>
              <a:cs typeface="Times New Roman"/>
            </a:endParaRPr>
          </a:p>
          <a:p>
            <a:pPr marL="341610" indent="-326493"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Thực </a:t>
            </a:r>
            <a:r>
              <a:rPr spc="5" dirty="0">
                <a:latin typeface="Calibri"/>
                <a:cs typeface="Calibri"/>
              </a:rPr>
              <a:t>thể </a:t>
            </a:r>
            <a:r>
              <a:rPr dirty="0">
                <a:latin typeface="Calibri"/>
                <a:cs typeface="Calibri"/>
              </a:rPr>
              <a:t>là những nhân </a:t>
            </a:r>
            <a:r>
              <a:rPr spc="-5" dirty="0">
                <a:latin typeface="Calibri"/>
                <a:cs typeface="Calibri"/>
              </a:rPr>
              <a:t>vật </a:t>
            </a:r>
            <a:r>
              <a:rPr spc="5" dirty="0">
                <a:latin typeface="Calibri"/>
                <a:cs typeface="Calibri"/>
              </a:rPr>
              <a:t>đặc </a:t>
            </a:r>
            <a:r>
              <a:rPr dirty="0">
                <a:latin typeface="Calibri"/>
                <a:cs typeface="Calibri"/>
              </a:rPr>
              <a:t>biệt được dành riêng trong</a:t>
            </a:r>
            <a:r>
              <a:rPr spc="-2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HTML.</a:t>
            </a:r>
          </a:p>
          <a:p>
            <a:pPr marL="341610" marR="7558" indent="-326493">
              <a:lnSpc>
                <a:spcPct val="101099"/>
              </a:lnSpc>
              <a:spcBef>
                <a:spcPts val="2659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Một phần tử chứa bao gồm các thẻ bắt đầu, nội dung, các phần tử, </a:t>
            </a:r>
            <a:r>
              <a:rPr spc="-5" dirty="0">
                <a:latin typeface="Calibri"/>
                <a:cs typeface="Calibri"/>
              </a:rPr>
              <a:t>và thẻ </a:t>
            </a:r>
            <a:r>
              <a:rPr spc="-30" dirty="0">
                <a:latin typeface="Calibri"/>
                <a:cs typeface="Calibri"/>
              </a:rPr>
              <a:t>kết  </a:t>
            </a:r>
            <a:r>
              <a:rPr dirty="0">
                <a:latin typeface="Calibri"/>
                <a:cs typeface="Calibri"/>
              </a:rPr>
              <a:t>thúc.</a:t>
            </a:r>
          </a:p>
          <a:p>
            <a:pPr>
              <a:spcBef>
                <a:spcPts val="19"/>
              </a:spcBef>
              <a:buClr>
                <a:srgbClr val="AC1317"/>
              </a:buClr>
              <a:buFont typeface="Wingdings"/>
              <a:buChar char=""/>
            </a:pPr>
            <a:endParaRPr sz="2400" dirty="0">
              <a:latin typeface="Times New Roman"/>
              <a:cs typeface="Times New Roman"/>
            </a:endParaRPr>
          </a:p>
          <a:p>
            <a:pPr marL="341610" indent="-326493"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Một phần tử độc </a:t>
            </a:r>
            <a:r>
              <a:rPr spc="5" dirty="0">
                <a:latin typeface="Calibri"/>
                <a:cs typeface="Calibri"/>
              </a:rPr>
              <a:t>lập </a:t>
            </a:r>
            <a:r>
              <a:rPr dirty="0">
                <a:latin typeface="Calibri"/>
                <a:cs typeface="Calibri"/>
              </a:rPr>
              <a:t>bao gồm các thẻ bắt </a:t>
            </a:r>
            <a:r>
              <a:rPr spc="5" dirty="0">
                <a:latin typeface="Calibri"/>
                <a:cs typeface="Calibri"/>
              </a:rPr>
              <a:t>đầu </a:t>
            </a:r>
            <a:r>
              <a:rPr spc="-19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các thuộc tính tiếp theo là</a:t>
            </a:r>
            <a:r>
              <a:rPr spc="40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thẻ</a:t>
            </a:r>
          </a:p>
          <a:p>
            <a:pPr marL="341610">
              <a:spcBef>
                <a:spcPts val="30"/>
              </a:spcBef>
            </a:pPr>
            <a:r>
              <a:rPr spc="-19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thúc </a:t>
            </a:r>
            <a:r>
              <a:rPr spc="5" dirty="0">
                <a:latin typeface="Calibri"/>
                <a:cs typeface="Calibri"/>
              </a:rPr>
              <a:t>như </a:t>
            </a:r>
            <a:r>
              <a:rPr dirty="0">
                <a:latin typeface="Calibri"/>
                <a:cs typeface="Calibri"/>
              </a:rPr>
              <a:t>/&gt; </a:t>
            </a:r>
            <a:r>
              <a:rPr spc="5" dirty="0">
                <a:latin typeface="Calibri"/>
                <a:cs typeface="Calibri"/>
              </a:rPr>
              <a:t>mà không </a:t>
            </a:r>
            <a:r>
              <a:rPr dirty="0">
                <a:latin typeface="Calibri"/>
                <a:cs typeface="Calibri"/>
              </a:rPr>
              <a:t>có nội</a:t>
            </a:r>
            <a:r>
              <a:rPr spc="-11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dung.</a:t>
            </a:r>
          </a:p>
          <a:p>
            <a:pPr>
              <a:spcBef>
                <a:spcPts val="54"/>
              </a:spcBef>
            </a:pPr>
            <a:endParaRPr dirty="0">
              <a:latin typeface="Times New Roman"/>
              <a:cs typeface="Times New Roman"/>
            </a:endParaRPr>
          </a:p>
          <a:p>
            <a:pPr marL="341610" marR="6047" indent="-326493">
              <a:lnSpc>
                <a:spcPct val="101099"/>
              </a:lnSpc>
              <a:spcBef>
                <a:spcPts val="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2364" algn="l"/>
              </a:tabLst>
            </a:pPr>
            <a:r>
              <a:rPr dirty="0">
                <a:latin typeface="Calibri"/>
                <a:cs typeface="Calibri"/>
              </a:rPr>
              <a:t>HTML5 cung cấp các tính năng như chức năng </a:t>
            </a:r>
            <a:r>
              <a:rPr spc="-5" dirty="0">
                <a:latin typeface="Calibri"/>
                <a:cs typeface="Calibri"/>
              </a:rPr>
              <a:t>kéo-và-thả, </a:t>
            </a:r>
            <a:r>
              <a:rPr dirty="0">
                <a:latin typeface="Calibri"/>
                <a:cs typeface="Calibri"/>
              </a:rPr>
              <a:t>video nhúng </a:t>
            </a:r>
            <a:r>
              <a:rPr spc="-5" dirty="0">
                <a:latin typeface="Calibri"/>
                <a:cs typeface="Calibri"/>
              </a:rPr>
              <a:t>trong  </a:t>
            </a:r>
            <a:r>
              <a:rPr spc="5" dirty="0">
                <a:latin typeface="Calibri"/>
                <a:cs typeface="Calibri"/>
              </a:rPr>
              <a:t>một ứng </a:t>
            </a:r>
            <a:r>
              <a:rPr dirty="0">
                <a:latin typeface="Calibri"/>
                <a:cs typeface="Calibri"/>
              </a:rPr>
              <a:t>dụng,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spc="5" dirty="0">
                <a:latin typeface="Calibri"/>
                <a:cs typeface="Calibri"/>
              </a:rPr>
              <a:t>thậm </a:t>
            </a:r>
            <a:r>
              <a:rPr dirty="0">
                <a:latin typeface="Calibri"/>
                <a:cs typeface="Calibri"/>
              </a:rPr>
              <a:t>chí cả </a:t>
            </a:r>
            <a:r>
              <a:rPr spc="5" dirty="0">
                <a:latin typeface="Calibri"/>
                <a:cs typeface="Calibri"/>
              </a:rPr>
              <a:t>khả </a:t>
            </a:r>
            <a:r>
              <a:rPr dirty="0">
                <a:latin typeface="Calibri"/>
                <a:cs typeface="Calibri"/>
              </a:rPr>
              <a:t>năng ngoại tuyến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các thiết bị di</a:t>
            </a:r>
            <a:r>
              <a:rPr spc="-25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động.</a:t>
            </a:r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7718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52026" y="105077"/>
            <a:ext cx="10867814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MỤC</a:t>
            </a:r>
            <a:r>
              <a:rPr lang="vi-VN" sz="3000" b="1" spc="-95" dirty="0">
                <a:latin typeface="+mn-lt"/>
              </a:rPr>
              <a:t> </a:t>
            </a:r>
            <a:r>
              <a:rPr lang="vi-VN" sz="3000" b="1" spc="-5" dirty="0">
                <a:latin typeface="+mn-lt"/>
              </a:rPr>
              <a:t>TIÊU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552024" y="956122"/>
            <a:ext cx="8451428" cy="3283124"/>
          </a:xfrm>
          <a:prstGeom prst="rect">
            <a:avLst/>
          </a:prstGeom>
        </p:spPr>
        <p:txBody>
          <a:bodyPr vert="horz" wrap="square" lIns="0" tIns="40812" rIns="0" bIns="0" rtlCol="0">
            <a:spAutoFit/>
          </a:bodyPr>
          <a:lstStyle/>
          <a:p>
            <a:pPr marL="341610" indent="-326493">
              <a:spcBef>
                <a:spcPts val="320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341610" algn="l"/>
              </a:tabLst>
            </a:pPr>
            <a:r>
              <a:rPr lang="vi-VN" sz="2400" spc="5" dirty="0">
                <a:latin typeface="Calibri"/>
                <a:cs typeface="Calibri"/>
              </a:rPr>
              <a:t>Giải thích các phần tử tạo thành thẻ HTML</a:t>
            </a:r>
            <a:endParaRPr sz="2400" dirty="0">
              <a:latin typeface="Calibri"/>
              <a:cs typeface="Calibri"/>
            </a:endParaRPr>
          </a:p>
          <a:p>
            <a:pPr marL="341610" indent="-326493">
              <a:spcBef>
                <a:spcPts val="1571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341610" algn="l"/>
              </a:tabLst>
            </a:pPr>
            <a:r>
              <a:rPr sz="2400" spc="19" dirty="0">
                <a:latin typeface="Calibri"/>
                <a:cs typeface="Calibri"/>
              </a:rPr>
              <a:t>Mô </a:t>
            </a:r>
            <a:r>
              <a:rPr sz="2400" dirty="0">
                <a:latin typeface="Calibri"/>
                <a:cs typeface="Calibri"/>
              </a:rPr>
              <a:t>tả về </a:t>
            </a:r>
            <a:r>
              <a:rPr sz="2400" spc="5" dirty="0">
                <a:latin typeface="Calibri"/>
                <a:cs typeface="Calibri"/>
              </a:rPr>
              <a:t>khai </a:t>
            </a:r>
            <a:r>
              <a:rPr sz="2400" spc="11" dirty="0">
                <a:latin typeface="Calibri"/>
                <a:cs typeface="Calibri"/>
              </a:rPr>
              <a:t>báo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11" dirty="0">
                <a:latin typeface="Calibri"/>
                <a:cs typeface="Calibri"/>
              </a:rPr>
              <a:t>DOCTYPE</a:t>
            </a:r>
            <a:endParaRPr sz="2400" dirty="0">
              <a:latin typeface="Calibri"/>
              <a:cs typeface="Calibri"/>
            </a:endParaRPr>
          </a:p>
          <a:p>
            <a:pPr marL="341610" indent="-326493">
              <a:spcBef>
                <a:spcPts val="1576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341610" algn="l"/>
              </a:tabLst>
            </a:pPr>
            <a:r>
              <a:rPr sz="2400" spc="5" dirty="0">
                <a:latin typeface="Calibri"/>
                <a:cs typeface="Calibri"/>
              </a:rPr>
              <a:t>Các </a:t>
            </a:r>
            <a:r>
              <a:rPr sz="2400" spc="11" dirty="0">
                <a:latin typeface="Calibri"/>
                <a:cs typeface="Calibri"/>
              </a:rPr>
              <a:t>thẻ </a:t>
            </a:r>
            <a:r>
              <a:rPr sz="2400" spc="5" dirty="0">
                <a:latin typeface="Calibri"/>
                <a:cs typeface="Calibri"/>
              </a:rPr>
              <a:t>cơ </a:t>
            </a:r>
            <a:r>
              <a:rPr sz="2400" spc="11" dirty="0">
                <a:latin typeface="Calibri"/>
                <a:cs typeface="Calibri"/>
              </a:rPr>
              <a:t>bản </a:t>
            </a:r>
            <a:r>
              <a:rPr sz="2400" dirty="0">
                <a:latin typeface="Calibri"/>
                <a:cs typeface="Calibri"/>
              </a:rPr>
              <a:t>trong</a:t>
            </a:r>
            <a:r>
              <a:rPr sz="2400" spc="-30" dirty="0">
                <a:latin typeface="Calibri"/>
                <a:cs typeface="Calibri"/>
              </a:rPr>
              <a:t> </a:t>
            </a:r>
            <a:r>
              <a:rPr sz="2400" spc="11" dirty="0">
                <a:latin typeface="Calibri"/>
                <a:cs typeface="Calibri"/>
              </a:rPr>
              <a:t>HTML</a:t>
            </a:r>
            <a:endParaRPr sz="2400" dirty="0">
              <a:latin typeface="Calibri"/>
              <a:cs typeface="Calibri"/>
            </a:endParaRPr>
          </a:p>
          <a:p>
            <a:pPr marL="341610" indent="-326493">
              <a:spcBef>
                <a:spcPts val="1571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341610" algn="l"/>
              </a:tabLst>
            </a:pPr>
            <a:r>
              <a:rPr sz="2400" spc="5" dirty="0">
                <a:latin typeface="Calibri"/>
                <a:cs typeface="Calibri"/>
              </a:rPr>
              <a:t>Các </a:t>
            </a:r>
            <a:r>
              <a:rPr sz="2400" spc="11" dirty="0">
                <a:latin typeface="Calibri"/>
                <a:cs typeface="Calibri"/>
              </a:rPr>
              <a:t>kiểu dữ </a:t>
            </a:r>
            <a:r>
              <a:rPr sz="2400" spc="5" dirty="0">
                <a:latin typeface="Calibri"/>
                <a:cs typeface="Calibri"/>
              </a:rPr>
              <a:t>liệu, </a:t>
            </a:r>
            <a:r>
              <a:rPr sz="2400" spc="11" dirty="0">
                <a:latin typeface="Calibri"/>
                <a:cs typeface="Calibri"/>
              </a:rPr>
              <a:t>thuộc </a:t>
            </a:r>
            <a:r>
              <a:rPr sz="2400" spc="5" dirty="0">
                <a:latin typeface="Calibri"/>
                <a:cs typeface="Calibri"/>
              </a:rPr>
              <a:t>tính, </a:t>
            </a:r>
            <a:r>
              <a:rPr sz="2400" spc="-5" dirty="0">
                <a:latin typeface="Calibri"/>
                <a:cs typeface="Calibri"/>
              </a:rPr>
              <a:t>và </a:t>
            </a:r>
            <a:r>
              <a:rPr sz="2400" spc="11" dirty="0">
                <a:latin typeface="Calibri"/>
                <a:cs typeface="Calibri"/>
              </a:rPr>
              <a:t>thực thể </a:t>
            </a:r>
            <a:r>
              <a:rPr sz="2400" dirty="0">
                <a:latin typeface="Calibri"/>
                <a:cs typeface="Calibri"/>
              </a:rPr>
              <a:t>trong</a:t>
            </a:r>
            <a:r>
              <a:rPr sz="2400" spc="-11" dirty="0">
                <a:latin typeface="Calibri"/>
                <a:cs typeface="Calibri"/>
              </a:rPr>
              <a:t> </a:t>
            </a:r>
            <a:r>
              <a:rPr sz="2400" spc="11" dirty="0">
                <a:latin typeface="Calibri"/>
                <a:cs typeface="Calibri"/>
              </a:rPr>
              <a:t>HTML5</a:t>
            </a:r>
            <a:endParaRPr sz="2400" dirty="0">
              <a:latin typeface="Calibri"/>
              <a:cs typeface="Calibri"/>
            </a:endParaRPr>
          </a:p>
          <a:p>
            <a:pPr marL="341610" indent="-326493">
              <a:spcBef>
                <a:spcPts val="1571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341610" algn="l"/>
              </a:tabLst>
            </a:pPr>
            <a:r>
              <a:rPr sz="2400" spc="11" dirty="0">
                <a:latin typeface="Calibri"/>
                <a:cs typeface="Calibri"/>
              </a:rPr>
              <a:t>Thẻ chứa </a:t>
            </a:r>
            <a:r>
              <a:rPr sz="2400" spc="-5" dirty="0">
                <a:latin typeface="Calibri"/>
                <a:cs typeface="Calibri"/>
              </a:rPr>
              <a:t>và </a:t>
            </a:r>
            <a:r>
              <a:rPr sz="2400" spc="11" dirty="0">
                <a:latin typeface="Calibri"/>
                <a:cs typeface="Calibri"/>
              </a:rPr>
              <a:t>thẻ</a:t>
            </a:r>
            <a:r>
              <a:rPr sz="2400" spc="-19" dirty="0">
                <a:latin typeface="Calibri"/>
                <a:cs typeface="Calibri"/>
              </a:rPr>
              <a:t> </a:t>
            </a:r>
            <a:r>
              <a:rPr sz="2400" spc="11" dirty="0">
                <a:latin typeface="Calibri"/>
                <a:cs typeface="Calibri"/>
              </a:rPr>
              <a:t>đơn</a:t>
            </a:r>
            <a:endParaRPr sz="2400" dirty="0">
              <a:latin typeface="Calibri"/>
              <a:cs typeface="Calibri"/>
            </a:endParaRPr>
          </a:p>
          <a:p>
            <a:pPr marL="341610" indent="-326493">
              <a:spcBef>
                <a:spcPts val="1571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341610" algn="l"/>
              </a:tabLst>
            </a:pPr>
            <a:r>
              <a:rPr sz="2400" spc="5" dirty="0">
                <a:latin typeface="Calibri"/>
                <a:cs typeface="Calibri"/>
              </a:rPr>
              <a:t>Giải thích </a:t>
            </a:r>
            <a:r>
              <a:rPr sz="2400" dirty="0">
                <a:latin typeface="Calibri"/>
                <a:cs typeface="Calibri"/>
              </a:rPr>
              <a:t>về </a:t>
            </a:r>
            <a:r>
              <a:rPr sz="2400" spc="-5" dirty="0">
                <a:latin typeface="Calibri"/>
                <a:cs typeface="Calibri"/>
              </a:rPr>
              <a:t>vai </a:t>
            </a:r>
            <a:r>
              <a:rPr sz="2400" dirty="0">
                <a:latin typeface="Calibri"/>
                <a:cs typeface="Calibri"/>
              </a:rPr>
              <a:t>trò </a:t>
            </a:r>
            <a:r>
              <a:rPr sz="2400" spc="11" dirty="0">
                <a:latin typeface="Calibri"/>
                <a:cs typeface="Calibri"/>
              </a:rPr>
              <a:t>của HTML5 </a:t>
            </a:r>
            <a:r>
              <a:rPr sz="2400" dirty="0">
                <a:latin typeface="Calibri"/>
                <a:cs typeface="Calibri"/>
              </a:rPr>
              <a:t>trên các </a:t>
            </a:r>
            <a:r>
              <a:rPr sz="2400" spc="5" dirty="0">
                <a:latin typeface="Calibri"/>
                <a:cs typeface="Calibri"/>
              </a:rPr>
              <a:t>thiết bị</a:t>
            </a:r>
            <a:r>
              <a:rPr sz="2400" spc="65" dirty="0">
                <a:latin typeface="Calibri"/>
                <a:cs typeface="Calibri"/>
              </a:rPr>
              <a:t> </a:t>
            </a:r>
            <a:r>
              <a:rPr sz="2400" spc="11" dirty="0">
                <a:latin typeface="Calibri"/>
                <a:cs typeface="Calibri"/>
              </a:rPr>
              <a:t>Mobile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85833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662953" y="687141"/>
            <a:ext cx="7772400" cy="1470025"/>
          </a:xfrm>
        </p:spPr>
        <p:txBody>
          <a:bodyPr/>
          <a:lstStyle/>
          <a:p>
            <a:pPr algn="ctr">
              <a:defRPr/>
            </a:pPr>
            <a:r>
              <a:rPr lang="en-US" smtClean="0"/>
              <a:t>HỎI ĐÁP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438" y="2260601"/>
            <a:ext cx="3975100" cy="3276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/>
              <a:t>Bài </a:t>
            </a:r>
            <a:r>
              <a:rPr lang="en-US"/>
              <a:t>2</a:t>
            </a:r>
            <a:r>
              <a:rPr lang="vi-VN"/>
              <a:t> -</a:t>
            </a:r>
            <a:r>
              <a:rPr lang="en-US"/>
              <a:t> Giới thiệu về HTML</a:t>
            </a:r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20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5076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" t="22343" r="2682" b="25428"/>
          <a:stretch/>
        </p:blipFill>
        <p:spPr>
          <a:xfrm>
            <a:off x="0" y="-2"/>
            <a:ext cx="12238039" cy="39243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301DAAA9-0579-4BCE-AD5C-42ECEE80825A}"/>
              </a:ext>
            </a:extLst>
          </p:cNvPr>
          <p:cNvSpPr txBox="1"/>
          <p:nvPr/>
        </p:nvSpPr>
        <p:spPr>
          <a:xfrm>
            <a:off x="412376" y="4133675"/>
            <a:ext cx="11386111" cy="147732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sz="6000" b="1" smtClean="0">
                <a:solidFill>
                  <a:srgbClr val="7030A0"/>
                </a:solidFill>
                <a:latin typeface="UTM Avo" panose="02040603050506020204" pitchFamily="18" charset="0"/>
              </a:rPr>
              <a:t>TRẢI NGHIỆM THỰC HÀNH</a:t>
            </a:r>
            <a:endParaRPr lang="en-US" sz="6000" b="1" dirty="0">
              <a:solidFill>
                <a:srgbClr val="7030A0"/>
              </a:solidFill>
              <a:latin typeface="UTM Avo" panose="02040603050506020204" pitchFamily="18" charset="0"/>
            </a:endParaRPr>
          </a:p>
        </p:txBody>
      </p:sp>
      <p:pic>
        <p:nvPicPr>
          <p:cNvPr id="7" name="Picture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40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01DAAA9-0579-4BCE-AD5C-42ECEE80825A}"/>
              </a:ext>
            </a:extLst>
          </p:cNvPr>
          <p:cNvSpPr txBox="1"/>
          <p:nvPr/>
        </p:nvSpPr>
        <p:spPr>
          <a:xfrm>
            <a:off x="4275164" y="1776956"/>
            <a:ext cx="7055357" cy="79534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sz="3500" b="1" dirty="0" smtClean="0">
                <a:ln>
                  <a:solidFill>
                    <a:schemeClr val="bg1"/>
                  </a:solidFill>
                </a:ln>
                <a:solidFill>
                  <a:srgbClr val="600477"/>
                </a:solidFill>
                <a:latin typeface="UTM Avo" panose="02040603050506020204" pitchFamily="18" charset="0"/>
              </a:rPr>
              <a:t>TRÂN TRỌNG CẢM ƠN!</a:t>
            </a:r>
            <a:endParaRPr lang="en-US" sz="3500" b="1" dirty="0">
              <a:ln>
                <a:solidFill>
                  <a:schemeClr val="bg1"/>
                </a:solidFill>
              </a:ln>
              <a:solidFill>
                <a:srgbClr val="600477"/>
              </a:solidFill>
              <a:latin typeface="UTM Avo" panose="020406030505060202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71" y="675061"/>
            <a:ext cx="3777949" cy="467543"/>
          </a:xfrm>
          <a:prstGeom prst="rect">
            <a:avLst/>
          </a:prstGeom>
        </p:spPr>
      </p:pic>
      <p:sp>
        <p:nvSpPr>
          <p:cNvPr id="10" name="Google Shape;4741;p464"/>
          <p:cNvSpPr txBox="1">
            <a:spLocks/>
          </p:cNvSpPr>
          <p:nvPr/>
        </p:nvSpPr>
        <p:spPr>
          <a:xfrm>
            <a:off x="5772553" y="2929613"/>
            <a:ext cx="5991075" cy="40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</a:rPr>
              <a:t>238 </a:t>
            </a:r>
            <a:r>
              <a:rPr lang="en-US" sz="1800" b="1" dirty="0" err="1" smtClean="0">
                <a:latin typeface="Roboto"/>
              </a:rPr>
              <a:t>Hoàng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Quốc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Việt</a:t>
            </a:r>
            <a:r>
              <a:rPr lang="en-US" sz="1800" b="1" dirty="0" smtClean="0">
                <a:latin typeface="Roboto"/>
              </a:rPr>
              <a:t>, </a:t>
            </a:r>
            <a:r>
              <a:rPr lang="en-US" sz="1800" b="1" dirty="0" err="1" smtClean="0">
                <a:latin typeface="Roboto"/>
              </a:rPr>
              <a:t>Bắc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Từ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Liêm</a:t>
            </a:r>
            <a:r>
              <a:rPr lang="en-US" sz="1800" b="1" dirty="0" smtClean="0">
                <a:latin typeface="Roboto"/>
              </a:rPr>
              <a:t>, </a:t>
            </a:r>
            <a:r>
              <a:rPr lang="en-US" sz="1800" b="1" dirty="0" err="1" smtClean="0">
                <a:latin typeface="Roboto"/>
              </a:rPr>
              <a:t>Hà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Nội</a:t>
            </a:r>
            <a:endParaRPr lang="vi-VN" sz="1800" b="1" dirty="0">
              <a:latin typeface="Roboto"/>
            </a:endParaRPr>
          </a:p>
        </p:txBody>
      </p:sp>
      <p:sp>
        <p:nvSpPr>
          <p:cNvPr id="11" name="Google Shape;4742;p464"/>
          <p:cNvSpPr txBox="1">
            <a:spLocks/>
          </p:cNvSpPr>
          <p:nvPr/>
        </p:nvSpPr>
        <p:spPr>
          <a:xfrm>
            <a:off x="5772553" y="3520137"/>
            <a:ext cx="369520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</a:rPr>
              <a:t>0968.27.6996</a:t>
            </a:r>
            <a:endParaRPr lang="en-US" sz="1800" b="1" dirty="0">
              <a:latin typeface="Roboto"/>
            </a:endParaRPr>
          </a:p>
        </p:txBody>
      </p:sp>
      <p:sp>
        <p:nvSpPr>
          <p:cNvPr id="12" name="Google Shape;4743;p464"/>
          <p:cNvSpPr txBox="1">
            <a:spLocks/>
          </p:cNvSpPr>
          <p:nvPr/>
        </p:nvSpPr>
        <p:spPr>
          <a:xfrm>
            <a:off x="5772553" y="4166421"/>
            <a:ext cx="48639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  <a:hlinkClick r:id="rId3"/>
              </a:rPr>
              <a:t>tuyensinh@bachkhoa-aptech.edu.vn</a:t>
            </a:r>
            <a:endParaRPr lang="en-US" sz="1800" b="1" dirty="0">
              <a:latin typeface="Roboto"/>
            </a:endParaRPr>
          </a:p>
        </p:txBody>
      </p:sp>
      <p:pic>
        <p:nvPicPr>
          <p:cNvPr id="13" name="Google Shape;4745;p464" descr="Receiver"/>
          <p:cNvPicPr preferRelativeResize="0">
            <a:picLocks/>
          </p:cNvPicPr>
          <p:nvPr/>
        </p:nvPicPr>
        <p:blipFill rotWithShape="1">
          <a:blip r:embed="rId4">
            <a:alphaModFix/>
            <a:biLevel thresh="50000"/>
          </a:blip>
          <a:srcRect/>
          <a:stretch/>
        </p:blipFill>
        <p:spPr>
          <a:xfrm>
            <a:off x="5104559" y="3423731"/>
            <a:ext cx="469813" cy="469812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" name="Google Shape;4746;p464" descr="Envelope"/>
          <p:cNvPicPr preferRelativeResize="0">
            <a:picLocks/>
          </p:cNvPicPr>
          <p:nvPr/>
        </p:nvPicPr>
        <p:blipFill rotWithShape="1">
          <a:blip r:embed="rId5">
            <a:alphaModFix/>
            <a:biLevel thresh="50000"/>
          </a:blip>
          <a:srcRect/>
          <a:stretch/>
        </p:blipFill>
        <p:spPr>
          <a:xfrm>
            <a:off x="5104559" y="4070014"/>
            <a:ext cx="469813" cy="469812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5" name="Google Shape;4748;p464" descr="User"/>
          <p:cNvPicPr preferRelativeResize="0">
            <a:picLocks/>
          </p:cNvPicPr>
          <p:nvPr/>
        </p:nvPicPr>
        <p:blipFill rotWithShape="1">
          <a:blip r:embed="rId6">
            <a:alphaModFix/>
            <a:biLevel thresh="50000"/>
          </a:blip>
          <a:srcRect/>
          <a:stretch/>
        </p:blipFill>
        <p:spPr>
          <a:xfrm>
            <a:off x="5104559" y="2833206"/>
            <a:ext cx="469813" cy="469812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" name="Google Shape;4749;p464" descr="decorative element"/>
          <p:cNvCxnSpPr/>
          <p:nvPr/>
        </p:nvCxnSpPr>
        <p:spPr>
          <a:xfrm>
            <a:off x="5170080" y="3303018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7" name="Google Shape;4750;p464" descr="decorative element"/>
          <p:cNvCxnSpPr/>
          <p:nvPr/>
        </p:nvCxnSpPr>
        <p:spPr>
          <a:xfrm>
            <a:off x="5170080" y="3902174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8" name="Google Shape;4751;p464" descr="decorative element"/>
          <p:cNvCxnSpPr/>
          <p:nvPr/>
        </p:nvCxnSpPr>
        <p:spPr>
          <a:xfrm>
            <a:off x="5170080" y="4651474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9" name="Google Shape;4751;p464" descr="decorative element"/>
          <p:cNvCxnSpPr/>
          <p:nvPr/>
        </p:nvCxnSpPr>
        <p:spPr>
          <a:xfrm>
            <a:off x="5170080" y="5302637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20" name="Google Shape;4743;p464"/>
          <p:cNvSpPr txBox="1">
            <a:spLocks/>
          </p:cNvSpPr>
          <p:nvPr/>
        </p:nvSpPr>
        <p:spPr>
          <a:xfrm>
            <a:off x="5772553" y="4845294"/>
            <a:ext cx="48639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  <a:hlinkClick r:id="rId3"/>
              </a:rPr>
              <a:t>www.bachkhoa-aptech.edu.vn</a:t>
            </a:r>
            <a:endParaRPr lang="en-US" sz="1800" b="1" dirty="0">
              <a:latin typeface="Roboto"/>
            </a:endParaRPr>
          </a:p>
        </p:txBody>
      </p:sp>
      <p:pic>
        <p:nvPicPr>
          <p:cNvPr id="7170" name="Picture 2" descr="Káº¿t quáº£ hÃ¬nh áº£nh cho world icon PNG"/>
          <p:cNvPicPr>
            <a:picLocks noChangeAspect="1" noChangeArrowheads="1"/>
          </p:cNvPicPr>
          <p:nvPr/>
        </p:nvPicPr>
        <p:blipFill>
          <a:blip r:embed="rId7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321" y="4771421"/>
            <a:ext cx="424744" cy="42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301DAAA9-0579-4BCE-AD5C-42ECEE80825A}"/>
              </a:ext>
            </a:extLst>
          </p:cNvPr>
          <p:cNvSpPr txBox="1"/>
          <p:nvPr/>
        </p:nvSpPr>
        <p:spPr>
          <a:xfrm>
            <a:off x="4823737" y="701033"/>
            <a:ext cx="7128577" cy="39363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 smtClean="0">
                <a:latin typeface="UTM Avo" panose="02040603050506020204" pitchFamily="18" charset="0"/>
              </a:rPr>
              <a:t>HỆ THỐNG ĐÀO TẠO CNTT QUỐC TẾ BACHKHOA - APTECH</a:t>
            </a:r>
            <a:endParaRPr lang="en-US" sz="1500" b="1" dirty="0">
              <a:latin typeface="UTM Avo" panose="0204060305050602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96" y="1878372"/>
            <a:ext cx="3744411" cy="373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4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388" y="164256"/>
            <a:ext cx="10785652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</a:t>
            </a:r>
            <a:r>
              <a:rPr lang="vi-VN" sz="3000" b="1" spc="-11" dirty="0">
                <a:latin typeface="+mn-lt"/>
              </a:rPr>
              <a:t>PHẦN </a:t>
            </a:r>
            <a:r>
              <a:rPr lang="vi-VN" sz="3000" b="1" spc="-5" dirty="0">
                <a:latin typeface="+mn-lt"/>
              </a:rPr>
              <a:t>TỬ</a:t>
            </a:r>
            <a:r>
              <a:rPr lang="vi-VN" sz="3000" b="1" spc="-65" dirty="0">
                <a:latin typeface="+mn-lt"/>
              </a:rPr>
              <a:t> </a:t>
            </a:r>
            <a:r>
              <a:rPr lang="vi-VN" sz="3000" b="1" spc="-5" dirty="0">
                <a:latin typeface="+mn-lt"/>
              </a:rPr>
              <a:t>1-2</a:t>
            </a:r>
          </a:p>
        </p:txBody>
      </p:sp>
      <p:sp>
        <p:nvSpPr>
          <p:cNvPr id="15" name="object 15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3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407415" y="1981961"/>
            <a:ext cx="11277600" cy="814069"/>
          </a:xfrm>
          <a:custGeom>
            <a:avLst/>
            <a:gdLst/>
            <a:ahLst/>
            <a:cxnLst/>
            <a:rect l="l" t="t" r="r" b="b"/>
            <a:pathLst>
              <a:path w="8458200" h="814069">
                <a:moveTo>
                  <a:pt x="8322564" y="0"/>
                </a:moveTo>
                <a:lnTo>
                  <a:pt x="135636" y="0"/>
                </a:lnTo>
                <a:lnTo>
                  <a:pt x="92766" y="6912"/>
                </a:lnTo>
                <a:lnTo>
                  <a:pt x="55533" y="26164"/>
                </a:lnTo>
                <a:lnTo>
                  <a:pt x="26171" y="55522"/>
                </a:lnTo>
                <a:lnTo>
                  <a:pt x="6915" y="92756"/>
                </a:lnTo>
                <a:lnTo>
                  <a:pt x="0" y="135636"/>
                </a:lnTo>
                <a:lnTo>
                  <a:pt x="0" y="678179"/>
                </a:lnTo>
                <a:lnTo>
                  <a:pt x="6915" y="721059"/>
                </a:lnTo>
                <a:lnTo>
                  <a:pt x="26171" y="758293"/>
                </a:lnTo>
                <a:lnTo>
                  <a:pt x="55533" y="787651"/>
                </a:lnTo>
                <a:lnTo>
                  <a:pt x="92766" y="806903"/>
                </a:lnTo>
                <a:lnTo>
                  <a:pt x="135636" y="813815"/>
                </a:lnTo>
                <a:lnTo>
                  <a:pt x="8322564" y="813815"/>
                </a:lnTo>
                <a:lnTo>
                  <a:pt x="8365443" y="806903"/>
                </a:lnTo>
                <a:lnTo>
                  <a:pt x="8402677" y="787651"/>
                </a:lnTo>
                <a:lnTo>
                  <a:pt x="8432035" y="758293"/>
                </a:lnTo>
                <a:lnTo>
                  <a:pt x="8451287" y="721059"/>
                </a:lnTo>
                <a:lnTo>
                  <a:pt x="8458200" y="678179"/>
                </a:lnTo>
                <a:lnTo>
                  <a:pt x="8458200" y="135636"/>
                </a:lnTo>
                <a:lnTo>
                  <a:pt x="8451287" y="92756"/>
                </a:lnTo>
                <a:lnTo>
                  <a:pt x="8432035" y="55522"/>
                </a:lnTo>
                <a:lnTo>
                  <a:pt x="8402677" y="26164"/>
                </a:lnTo>
                <a:lnTo>
                  <a:pt x="8365443" y="6912"/>
                </a:lnTo>
                <a:lnTo>
                  <a:pt x="8322564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07415" y="1981961"/>
            <a:ext cx="11277600" cy="814069"/>
          </a:xfrm>
          <a:custGeom>
            <a:avLst/>
            <a:gdLst/>
            <a:ahLst/>
            <a:cxnLst/>
            <a:rect l="l" t="t" r="r" b="b"/>
            <a:pathLst>
              <a:path w="8458200" h="814069">
                <a:moveTo>
                  <a:pt x="0" y="135636"/>
                </a:moveTo>
                <a:lnTo>
                  <a:pt x="6915" y="92756"/>
                </a:lnTo>
                <a:lnTo>
                  <a:pt x="26171" y="55522"/>
                </a:lnTo>
                <a:lnTo>
                  <a:pt x="55533" y="26164"/>
                </a:lnTo>
                <a:lnTo>
                  <a:pt x="92766" y="6912"/>
                </a:lnTo>
                <a:lnTo>
                  <a:pt x="135636" y="0"/>
                </a:lnTo>
                <a:lnTo>
                  <a:pt x="8322564" y="0"/>
                </a:lnTo>
                <a:lnTo>
                  <a:pt x="8365443" y="6912"/>
                </a:lnTo>
                <a:lnTo>
                  <a:pt x="8402677" y="26164"/>
                </a:lnTo>
                <a:lnTo>
                  <a:pt x="8432035" y="55522"/>
                </a:lnTo>
                <a:lnTo>
                  <a:pt x="8451287" y="92756"/>
                </a:lnTo>
                <a:lnTo>
                  <a:pt x="8458200" y="135636"/>
                </a:lnTo>
                <a:lnTo>
                  <a:pt x="8458200" y="678179"/>
                </a:lnTo>
                <a:lnTo>
                  <a:pt x="8451287" y="721059"/>
                </a:lnTo>
                <a:lnTo>
                  <a:pt x="8432035" y="758293"/>
                </a:lnTo>
                <a:lnTo>
                  <a:pt x="8402677" y="787651"/>
                </a:lnTo>
                <a:lnTo>
                  <a:pt x="8365443" y="806903"/>
                </a:lnTo>
                <a:lnTo>
                  <a:pt x="8322564" y="813815"/>
                </a:lnTo>
                <a:lnTo>
                  <a:pt x="135636" y="813815"/>
                </a:lnTo>
                <a:lnTo>
                  <a:pt x="92766" y="806903"/>
                </a:lnTo>
                <a:lnTo>
                  <a:pt x="55533" y="787651"/>
                </a:lnTo>
                <a:lnTo>
                  <a:pt x="26171" y="758293"/>
                </a:lnTo>
                <a:lnTo>
                  <a:pt x="6915" y="721059"/>
                </a:lnTo>
                <a:lnTo>
                  <a:pt x="0" y="678179"/>
                </a:lnTo>
                <a:lnTo>
                  <a:pt x="0" y="13563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07415" y="3019807"/>
            <a:ext cx="11277600" cy="810894"/>
          </a:xfrm>
          <a:custGeom>
            <a:avLst/>
            <a:gdLst/>
            <a:ahLst/>
            <a:cxnLst/>
            <a:rect l="l" t="t" r="r" b="b"/>
            <a:pathLst>
              <a:path w="8458200" h="810895">
                <a:moveTo>
                  <a:pt x="8323072" y="0"/>
                </a:moveTo>
                <a:lnTo>
                  <a:pt x="135128" y="0"/>
                </a:lnTo>
                <a:lnTo>
                  <a:pt x="92418" y="6884"/>
                </a:lnTo>
                <a:lnTo>
                  <a:pt x="55324" y="26058"/>
                </a:lnTo>
                <a:lnTo>
                  <a:pt x="26072" y="55302"/>
                </a:lnTo>
                <a:lnTo>
                  <a:pt x="6889" y="92399"/>
                </a:lnTo>
                <a:lnTo>
                  <a:pt x="0" y="135128"/>
                </a:lnTo>
                <a:lnTo>
                  <a:pt x="0" y="675640"/>
                </a:lnTo>
                <a:lnTo>
                  <a:pt x="6889" y="718368"/>
                </a:lnTo>
                <a:lnTo>
                  <a:pt x="26072" y="755465"/>
                </a:lnTo>
                <a:lnTo>
                  <a:pt x="55324" y="784709"/>
                </a:lnTo>
                <a:lnTo>
                  <a:pt x="92418" y="803883"/>
                </a:lnTo>
                <a:lnTo>
                  <a:pt x="135128" y="810768"/>
                </a:lnTo>
                <a:lnTo>
                  <a:pt x="8323072" y="810768"/>
                </a:lnTo>
                <a:lnTo>
                  <a:pt x="8365800" y="803883"/>
                </a:lnTo>
                <a:lnTo>
                  <a:pt x="8402897" y="784709"/>
                </a:lnTo>
                <a:lnTo>
                  <a:pt x="8432141" y="755465"/>
                </a:lnTo>
                <a:lnTo>
                  <a:pt x="8451315" y="718368"/>
                </a:lnTo>
                <a:lnTo>
                  <a:pt x="8458200" y="675640"/>
                </a:lnTo>
                <a:lnTo>
                  <a:pt x="8458200" y="135128"/>
                </a:lnTo>
                <a:lnTo>
                  <a:pt x="8451315" y="92399"/>
                </a:lnTo>
                <a:lnTo>
                  <a:pt x="8432141" y="55302"/>
                </a:lnTo>
                <a:lnTo>
                  <a:pt x="8402897" y="26058"/>
                </a:lnTo>
                <a:lnTo>
                  <a:pt x="8365800" y="6884"/>
                </a:lnTo>
                <a:lnTo>
                  <a:pt x="8323072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07415" y="3019807"/>
            <a:ext cx="11277600" cy="810894"/>
          </a:xfrm>
          <a:custGeom>
            <a:avLst/>
            <a:gdLst/>
            <a:ahLst/>
            <a:cxnLst/>
            <a:rect l="l" t="t" r="r" b="b"/>
            <a:pathLst>
              <a:path w="8458200" h="810895">
                <a:moveTo>
                  <a:pt x="0" y="135128"/>
                </a:moveTo>
                <a:lnTo>
                  <a:pt x="6889" y="92399"/>
                </a:lnTo>
                <a:lnTo>
                  <a:pt x="26072" y="55302"/>
                </a:lnTo>
                <a:lnTo>
                  <a:pt x="55324" y="26058"/>
                </a:lnTo>
                <a:lnTo>
                  <a:pt x="92418" y="6884"/>
                </a:lnTo>
                <a:lnTo>
                  <a:pt x="135128" y="0"/>
                </a:lnTo>
                <a:lnTo>
                  <a:pt x="8323072" y="0"/>
                </a:lnTo>
                <a:lnTo>
                  <a:pt x="8365800" y="6884"/>
                </a:lnTo>
                <a:lnTo>
                  <a:pt x="8402897" y="26058"/>
                </a:lnTo>
                <a:lnTo>
                  <a:pt x="8432141" y="55302"/>
                </a:lnTo>
                <a:lnTo>
                  <a:pt x="8451315" y="92399"/>
                </a:lnTo>
                <a:lnTo>
                  <a:pt x="8458200" y="135128"/>
                </a:lnTo>
                <a:lnTo>
                  <a:pt x="8458200" y="675640"/>
                </a:lnTo>
                <a:lnTo>
                  <a:pt x="8451315" y="718368"/>
                </a:lnTo>
                <a:lnTo>
                  <a:pt x="8432141" y="755465"/>
                </a:lnTo>
                <a:lnTo>
                  <a:pt x="8402897" y="784709"/>
                </a:lnTo>
                <a:lnTo>
                  <a:pt x="8365800" y="803883"/>
                </a:lnTo>
                <a:lnTo>
                  <a:pt x="8323072" y="810768"/>
                </a:lnTo>
                <a:lnTo>
                  <a:pt x="135128" y="810768"/>
                </a:lnTo>
                <a:lnTo>
                  <a:pt x="92418" y="803883"/>
                </a:lnTo>
                <a:lnTo>
                  <a:pt x="55324" y="784709"/>
                </a:lnTo>
                <a:lnTo>
                  <a:pt x="26072" y="755465"/>
                </a:lnTo>
                <a:lnTo>
                  <a:pt x="6889" y="718368"/>
                </a:lnTo>
                <a:lnTo>
                  <a:pt x="0" y="675640"/>
                </a:lnTo>
                <a:lnTo>
                  <a:pt x="0" y="135128"/>
                </a:lnTo>
                <a:close/>
              </a:path>
            </a:pathLst>
          </a:custGeom>
          <a:ln w="2590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70575" y="1224433"/>
            <a:ext cx="11151279" cy="2560548"/>
          </a:xfrm>
          <a:prstGeom prst="rect">
            <a:avLst/>
          </a:prstGeom>
        </p:spPr>
        <p:txBody>
          <a:bodyPr vert="horz" wrap="square" lIns="0" tIns="49124" rIns="0" bIns="0" rtlCol="0">
            <a:spAutoFit/>
          </a:bodyPr>
          <a:lstStyle/>
          <a:p>
            <a:pPr marL="448174" marR="603105" indent="-326493">
              <a:lnSpc>
                <a:spcPts val="2453"/>
              </a:lnSpc>
              <a:spcBef>
                <a:spcPts val="38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448928" algn="l"/>
              </a:tabLst>
            </a:pPr>
            <a:r>
              <a:rPr spc="5" dirty="0">
                <a:latin typeface="Calibri"/>
                <a:cs typeface="Calibri"/>
              </a:rPr>
              <a:t>Một phần tử </a:t>
            </a:r>
            <a:r>
              <a:rPr dirty="0">
                <a:latin typeface="Calibri"/>
                <a:cs typeface="Calibri"/>
              </a:rPr>
              <a:t>tổ </a:t>
            </a:r>
            <a:r>
              <a:rPr spc="5" dirty="0">
                <a:latin typeface="Calibri"/>
                <a:cs typeface="Calibri"/>
              </a:rPr>
              <a:t>chức </a:t>
            </a:r>
            <a:r>
              <a:rPr dirty="0">
                <a:latin typeface="Calibri"/>
                <a:cs typeface="Calibri"/>
              </a:rPr>
              <a:t>nội dung trong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spc="-5" dirty="0">
                <a:latin typeface="Calibri"/>
                <a:cs typeface="Calibri"/>
              </a:rPr>
              <a:t>trang </a:t>
            </a:r>
            <a:r>
              <a:rPr spc="-19" dirty="0">
                <a:latin typeface="Calibri"/>
                <a:cs typeface="Calibri"/>
              </a:rPr>
              <a:t>Web </a:t>
            </a:r>
            <a:r>
              <a:rPr spc="5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cấp, </a:t>
            </a:r>
            <a:r>
              <a:rPr spc="-5" dirty="0">
                <a:latin typeface="Calibri"/>
                <a:cs typeface="Calibri"/>
              </a:rPr>
              <a:t>tạo </a:t>
            </a:r>
            <a:r>
              <a:rPr dirty="0">
                <a:latin typeface="Calibri"/>
                <a:cs typeface="Calibri"/>
              </a:rPr>
              <a:t>thành cấu  trúc cơ bản </a:t>
            </a:r>
            <a:r>
              <a:rPr spc="5" dirty="0">
                <a:latin typeface="Calibri"/>
                <a:cs typeface="Calibri"/>
              </a:rPr>
              <a:t>của</a:t>
            </a:r>
            <a:r>
              <a:rPr spc="-5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HTML.</a:t>
            </a: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>
              <a:spcBef>
                <a:spcPts val="54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15114">
              <a:lnSpc>
                <a:spcPts val="2458"/>
              </a:lnSpc>
            </a:pPr>
            <a:r>
              <a:rPr dirty="0">
                <a:latin typeface="Calibri"/>
                <a:cs typeface="Calibri"/>
              </a:rPr>
              <a:t>Nó </a:t>
            </a:r>
            <a:r>
              <a:rPr spc="-5" dirty="0">
                <a:latin typeface="Calibri"/>
                <a:cs typeface="Calibri"/>
              </a:rPr>
              <a:t>bao gồm </a:t>
            </a:r>
            <a:r>
              <a:rPr spc="-11" dirty="0">
                <a:latin typeface="Calibri"/>
                <a:cs typeface="Calibri"/>
              </a:rPr>
              <a:t>các </a:t>
            </a:r>
            <a:r>
              <a:rPr spc="-5" dirty="0">
                <a:latin typeface="Calibri"/>
                <a:cs typeface="Calibri"/>
              </a:rPr>
              <a:t>thẻ, </a:t>
            </a:r>
            <a:r>
              <a:rPr dirty="0">
                <a:latin typeface="Calibri"/>
                <a:cs typeface="Calibri"/>
              </a:rPr>
              <a:t>thuộc </a:t>
            </a:r>
            <a:r>
              <a:rPr spc="-5" dirty="0">
                <a:latin typeface="Calibri"/>
                <a:cs typeface="Calibri"/>
              </a:rPr>
              <a:t>tính, </a:t>
            </a:r>
            <a:r>
              <a:rPr spc="-19" dirty="0">
                <a:latin typeface="Calibri"/>
                <a:cs typeface="Calibri"/>
              </a:rPr>
              <a:t>và </a:t>
            </a:r>
            <a:r>
              <a:rPr spc="-5" dirty="0">
                <a:latin typeface="Calibri"/>
                <a:cs typeface="Calibri"/>
              </a:rPr>
              <a:t>nội dung. Thẻ biểu </a:t>
            </a:r>
            <a:r>
              <a:rPr dirty="0">
                <a:latin typeface="Calibri"/>
                <a:cs typeface="Calibri"/>
              </a:rPr>
              <a:t>thị </a:t>
            </a:r>
            <a:r>
              <a:rPr spc="-5" dirty="0">
                <a:latin typeface="Calibri"/>
                <a:cs typeface="Calibri"/>
              </a:rPr>
              <a:t>sự bắt </a:t>
            </a:r>
            <a:r>
              <a:rPr dirty="0">
                <a:latin typeface="Calibri"/>
                <a:cs typeface="Calibri"/>
              </a:rPr>
              <a:t>đầu </a:t>
            </a:r>
            <a:r>
              <a:rPr spc="-19" dirty="0">
                <a:latin typeface="Calibri"/>
                <a:cs typeface="Calibri"/>
              </a:rPr>
              <a:t>và </a:t>
            </a:r>
            <a:r>
              <a:rPr spc="-30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thúc </a:t>
            </a:r>
            <a:r>
              <a:rPr spc="-5" dirty="0" err="1">
                <a:latin typeface="Calibri"/>
                <a:cs typeface="Calibri"/>
              </a:rPr>
              <a:t>của</a:t>
            </a:r>
            <a:r>
              <a:rPr dirty="0">
                <a:latin typeface="Calibri"/>
                <a:cs typeface="Calibri"/>
              </a:rPr>
              <a:t> </a:t>
            </a:r>
            <a:r>
              <a:rPr dirty="0" err="1" smtClean="0">
                <a:latin typeface="Calibri"/>
                <a:cs typeface="Calibri"/>
              </a:rPr>
              <a:t>một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spc="-5" dirty="0" err="1">
                <a:latin typeface="Calibri"/>
                <a:cs typeface="Calibri"/>
              </a:rPr>
              <a:t>phần</a:t>
            </a:r>
            <a:r>
              <a:rPr spc="-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tử</a:t>
            </a:r>
            <a:r>
              <a:rPr spc="-11" dirty="0">
                <a:latin typeface="Calibri"/>
                <a:cs typeface="Calibri"/>
              </a:rPr>
              <a:t> HTML.</a:t>
            </a:r>
            <a:endParaRPr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>
              <a:spcBef>
                <a:spcPts val="11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15114">
              <a:lnSpc>
                <a:spcPts val="2458"/>
              </a:lnSpc>
            </a:pPr>
            <a:r>
              <a:rPr dirty="0">
                <a:latin typeface="Calibri"/>
                <a:cs typeface="Calibri"/>
              </a:rPr>
              <a:t>Một thẻ </a:t>
            </a:r>
            <a:r>
              <a:rPr spc="-5" dirty="0">
                <a:latin typeface="Calibri"/>
                <a:cs typeface="Calibri"/>
              </a:rPr>
              <a:t>bắt </a:t>
            </a:r>
            <a:r>
              <a:rPr dirty="0">
                <a:latin typeface="Calibri"/>
                <a:cs typeface="Calibri"/>
              </a:rPr>
              <a:t>đầu </a:t>
            </a:r>
            <a:r>
              <a:rPr spc="-5" dirty="0">
                <a:latin typeface="Calibri"/>
                <a:cs typeface="Calibri"/>
              </a:rPr>
              <a:t>bao gồm </a:t>
            </a:r>
            <a:r>
              <a:rPr dirty="0">
                <a:latin typeface="Calibri"/>
                <a:cs typeface="Calibri"/>
              </a:rPr>
              <a:t>một khung </a:t>
            </a:r>
            <a:r>
              <a:rPr spc="-5" dirty="0">
                <a:latin typeface="Calibri"/>
                <a:cs typeface="Calibri"/>
              </a:rPr>
              <a:t>góc </a:t>
            </a:r>
            <a:r>
              <a:rPr dirty="0">
                <a:latin typeface="Calibri"/>
                <a:cs typeface="Calibri"/>
              </a:rPr>
              <a:t>mở(&lt;) </a:t>
            </a:r>
            <a:r>
              <a:rPr spc="-5" dirty="0">
                <a:latin typeface="Calibri"/>
                <a:cs typeface="Calibri"/>
              </a:rPr>
              <a:t>tiếp </a:t>
            </a:r>
            <a:r>
              <a:rPr dirty="0">
                <a:latin typeface="Calibri"/>
                <a:cs typeface="Calibri"/>
              </a:rPr>
              <a:t>theo là </a:t>
            </a:r>
            <a:r>
              <a:rPr spc="-11" dirty="0">
                <a:latin typeface="Calibri"/>
                <a:cs typeface="Calibri"/>
              </a:rPr>
              <a:t>tên </a:t>
            </a:r>
            <a:r>
              <a:rPr spc="-5" dirty="0">
                <a:latin typeface="Calibri"/>
                <a:cs typeface="Calibri"/>
              </a:rPr>
              <a:t>phần tử, </a:t>
            </a:r>
            <a:r>
              <a:rPr dirty="0">
                <a:latin typeface="Calibri"/>
                <a:cs typeface="Calibri"/>
              </a:rPr>
              <a:t>không</a:t>
            </a:r>
            <a:r>
              <a:rPr spc="-60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hoặc</a:t>
            </a:r>
            <a:endParaRPr dirty="0">
              <a:latin typeface="Calibri"/>
              <a:cs typeface="Calibri"/>
            </a:endParaRPr>
          </a:p>
          <a:p>
            <a:pPr marL="15114">
              <a:lnSpc>
                <a:spcPts val="2458"/>
              </a:lnSpc>
            </a:pPr>
            <a:r>
              <a:rPr spc="-5" dirty="0">
                <a:latin typeface="Calibri"/>
                <a:cs typeface="Calibri"/>
              </a:rPr>
              <a:t>nhiều </a:t>
            </a:r>
            <a:r>
              <a:rPr dirty="0">
                <a:latin typeface="Calibri"/>
                <a:cs typeface="Calibri"/>
              </a:rPr>
              <a:t>thuộc </a:t>
            </a:r>
            <a:r>
              <a:rPr spc="-5" dirty="0">
                <a:latin typeface="Calibri"/>
                <a:cs typeface="Calibri"/>
              </a:rPr>
              <a:t>tính </a:t>
            </a:r>
            <a:r>
              <a:rPr spc="-11" dirty="0">
                <a:latin typeface="Calibri"/>
                <a:cs typeface="Calibri"/>
              </a:rPr>
              <a:t>tách </a:t>
            </a:r>
            <a:r>
              <a:rPr spc="-24" dirty="0">
                <a:latin typeface="Calibri"/>
                <a:cs typeface="Calibri"/>
              </a:rPr>
              <a:t>ra </a:t>
            </a:r>
            <a:r>
              <a:rPr spc="-5" dirty="0">
                <a:latin typeface="Calibri"/>
                <a:cs typeface="Calibri"/>
              </a:rPr>
              <a:t>bởi dấu cách, </a:t>
            </a:r>
            <a:r>
              <a:rPr spc="-19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một </a:t>
            </a:r>
            <a:r>
              <a:rPr spc="-5" dirty="0">
                <a:latin typeface="Calibri"/>
                <a:cs typeface="Calibri"/>
              </a:rPr>
              <a:t>ngoặc</a:t>
            </a:r>
            <a:r>
              <a:rPr dirty="0">
                <a:latin typeface="Calibri"/>
                <a:cs typeface="Calibri"/>
              </a:rPr>
              <a:t> đóng(&gt;).</a:t>
            </a:r>
          </a:p>
        </p:txBody>
      </p:sp>
      <p:sp>
        <p:nvSpPr>
          <p:cNvPr id="9" name="object 9"/>
          <p:cNvSpPr/>
          <p:nvPr/>
        </p:nvSpPr>
        <p:spPr>
          <a:xfrm>
            <a:off x="407415" y="4124706"/>
            <a:ext cx="11277600" cy="829310"/>
          </a:xfrm>
          <a:custGeom>
            <a:avLst/>
            <a:gdLst/>
            <a:ahLst/>
            <a:cxnLst/>
            <a:rect l="l" t="t" r="r" b="b"/>
            <a:pathLst>
              <a:path w="8458200" h="829310">
                <a:moveTo>
                  <a:pt x="8320024" y="0"/>
                </a:moveTo>
                <a:lnTo>
                  <a:pt x="138176" y="0"/>
                </a:lnTo>
                <a:lnTo>
                  <a:pt x="94501" y="7042"/>
                </a:lnTo>
                <a:lnTo>
                  <a:pt x="56570" y="26655"/>
                </a:lnTo>
                <a:lnTo>
                  <a:pt x="26659" y="56564"/>
                </a:lnTo>
                <a:lnTo>
                  <a:pt x="7044" y="94496"/>
                </a:lnTo>
                <a:lnTo>
                  <a:pt x="0" y="138176"/>
                </a:lnTo>
                <a:lnTo>
                  <a:pt x="0" y="690880"/>
                </a:lnTo>
                <a:lnTo>
                  <a:pt x="7044" y="734559"/>
                </a:lnTo>
                <a:lnTo>
                  <a:pt x="26659" y="772491"/>
                </a:lnTo>
                <a:lnTo>
                  <a:pt x="56570" y="802400"/>
                </a:lnTo>
                <a:lnTo>
                  <a:pt x="94501" y="822013"/>
                </a:lnTo>
                <a:lnTo>
                  <a:pt x="138176" y="829056"/>
                </a:lnTo>
                <a:lnTo>
                  <a:pt x="8320024" y="829056"/>
                </a:lnTo>
                <a:lnTo>
                  <a:pt x="8363703" y="822013"/>
                </a:lnTo>
                <a:lnTo>
                  <a:pt x="8401635" y="802400"/>
                </a:lnTo>
                <a:lnTo>
                  <a:pt x="8431544" y="772491"/>
                </a:lnTo>
                <a:lnTo>
                  <a:pt x="8451157" y="734559"/>
                </a:lnTo>
                <a:lnTo>
                  <a:pt x="8458200" y="690880"/>
                </a:lnTo>
                <a:lnTo>
                  <a:pt x="8458200" y="138176"/>
                </a:lnTo>
                <a:lnTo>
                  <a:pt x="8451157" y="94496"/>
                </a:lnTo>
                <a:lnTo>
                  <a:pt x="8431544" y="56564"/>
                </a:lnTo>
                <a:lnTo>
                  <a:pt x="8401635" y="26655"/>
                </a:lnTo>
                <a:lnTo>
                  <a:pt x="8363703" y="7042"/>
                </a:lnTo>
                <a:lnTo>
                  <a:pt x="8320024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07415" y="4124706"/>
            <a:ext cx="11277600" cy="829310"/>
          </a:xfrm>
          <a:custGeom>
            <a:avLst/>
            <a:gdLst/>
            <a:ahLst/>
            <a:cxnLst/>
            <a:rect l="l" t="t" r="r" b="b"/>
            <a:pathLst>
              <a:path w="8458200" h="829310">
                <a:moveTo>
                  <a:pt x="0" y="138176"/>
                </a:moveTo>
                <a:lnTo>
                  <a:pt x="7044" y="94496"/>
                </a:lnTo>
                <a:lnTo>
                  <a:pt x="26659" y="56564"/>
                </a:lnTo>
                <a:lnTo>
                  <a:pt x="56570" y="26655"/>
                </a:lnTo>
                <a:lnTo>
                  <a:pt x="94501" y="7042"/>
                </a:lnTo>
                <a:lnTo>
                  <a:pt x="138176" y="0"/>
                </a:lnTo>
                <a:lnTo>
                  <a:pt x="8320024" y="0"/>
                </a:lnTo>
                <a:lnTo>
                  <a:pt x="8363703" y="7042"/>
                </a:lnTo>
                <a:lnTo>
                  <a:pt x="8401635" y="26655"/>
                </a:lnTo>
                <a:lnTo>
                  <a:pt x="8431544" y="56564"/>
                </a:lnTo>
                <a:lnTo>
                  <a:pt x="8451157" y="94496"/>
                </a:lnTo>
                <a:lnTo>
                  <a:pt x="8458200" y="138176"/>
                </a:lnTo>
                <a:lnTo>
                  <a:pt x="8458200" y="690880"/>
                </a:lnTo>
                <a:lnTo>
                  <a:pt x="8451157" y="734559"/>
                </a:lnTo>
                <a:lnTo>
                  <a:pt x="8431544" y="772491"/>
                </a:lnTo>
                <a:lnTo>
                  <a:pt x="8401635" y="802400"/>
                </a:lnTo>
                <a:lnTo>
                  <a:pt x="8363703" y="822013"/>
                </a:lnTo>
                <a:lnTo>
                  <a:pt x="8320024" y="829056"/>
                </a:lnTo>
                <a:lnTo>
                  <a:pt x="138176" y="829056"/>
                </a:lnTo>
                <a:lnTo>
                  <a:pt x="94501" y="822013"/>
                </a:lnTo>
                <a:lnTo>
                  <a:pt x="56570" y="802400"/>
                </a:lnTo>
                <a:lnTo>
                  <a:pt x="26659" y="772491"/>
                </a:lnTo>
                <a:lnTo>
                  <a:pt x="7044" y="734559"/>
                </a:lnTo>
                <a:lnTo>
                  <a:pt x="0" y="690880"/>
                </a:lnTo>
                <a:lnTo>
                  <a:pt x="0" y="1381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07415" y="5212843"/>
            <a:ext cx="11277600" cy="792480"/>
          </a:xfrm>
          <a:custGeom>
            <a:avLst/>
            <a:gdLst/>
            <a:ahLst/>
            <a:cxnLst/>
            <a:rect l="l" t="t" r="r" b="b"/>
            <a:pathLst>
              <a:path w="8458200" h="792479">
                <a:moveTo>
                  <a:pt x="8326120" y="0"/>
                </a:moveTo>
                <a:lnTo>
                  <a:pt x="132080" y="0"/>
                </a:lnTo>
                <a:lnTo>
                  <a:pt x="90331" y="6738"/>
                </a:lnTo>
                <a:lnTo>
                  <a:pt x="54073" y="25497"/>
                </a:lnTo>
                <a:lnTo>
                  <a:pt x="25482" y="54095"/>
                </a:lnTo>
                <a:lnTo>
                  <a:pt x="6733" y="90350"/>
                </a:lnTo>
                <a:lnTo>
                  <a:pt x="0" y="132079"/>
                </a:lnTo>
                <a:lnTo>
                  <a:pt x="0" y="660399"/>
                </a:lnTo>
                <a:lnTo>
                  <a:pt x="6733" y="702148"/>
                </a:lnTo>
                <a:lnTo>
                  <a:pt x="25482" y="738406"/>
                </a:lnTo>
                <a:lnTo>
                  <a:pt x="54073" y="766997"/>
                </a:lnTo>
                <a:lnTo>
                  <a:pt x="90331" y="785746"/>
                </a:lnTo>
                <a:lnTo>
                  <a:pt x="132080" y="792479"/>
                </a:lnTo>
                <a:lnTo>
                  <a:pt x="8326120" y="792479"/>
                </a:lnTo>
                <a:lnTo>
                  <a:pt x="8367849" y="785746"/>
                </a:lnTo>
                <a:lnTo>
                  <a:pt x="8404104" y="766997"/>
                </a:lnTo>
                <a:lnTo>
                  <a:pt x="8432702" y="738406"/>
                </a:lnTo>
                <a:lnTo>
                  <a:pt x="8451461" y="702148"/>
                </a:lnTo>
                <a:lnTo>
                  <a:pt x="8458200" y="660399"/>
                </a:lnTo>
                <a:lnTo>
                  <a:pt x="8458200" y="132079"/>
                </a:lnTo>
                <a:lnTo>
                  <a:pt x="8451461" y="90350"/>
                </a:lnTo>
                <a:lnTo>
                  <a:pt x="8432702" y="54095"/>
                </a:lnTo>
                <a:lnTo>
                  <a:pt x="8404104" y="25497"/>
                </a:lnTo>
                <a:lnTo>
                  <a:pt x="8367849" y="6738"/>
                </a:lnTo>
                <a:lnTo>
                  <a:pt x="8326120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07415" y="5212843"/>
            <a:ext cx="11277600" cy="792480"/>
          </a:xfrm>
          <a:custGeom>
            <a:avLst/>
            <a:gdLst/>
            <a:ahLst/>
            <a:cxnLst/>
            <a:rect l="l" t="t" r="r" b="b"/>
            <a:pathLst>
              <a:path w="8458200" h="792479">
                <a:moveTo>
                  <a:pt x="0" y="132079"/>
                </a:moveTo>
                <a:lnTo>
                  <a:pt x="6733" y="90350"/>
                </a:lnTo>
                <a:lnTo>
                  <a:pt x="25482" y="54095"/>
                </a:lnTo>
                <a:lnTo>
                  <a:pt x="54073" y="25497"/>
                </a:lnTo>
                <a:lnTo>
                  <a:pt x="90331" y="6738"/>
                </a:lnTo>
                <a:lnTo>
                  <a:pt x="132080" y="0"/>
                </a:lnTo>
                <a:lnTo>
                  <a:pt x="8326120" y="0"/>
                </a:lnTo>
                <a:lnTo>
                  <a:pt x="8367849" y="6738"/>
                </a:lnTo>
                <a:lnTo>
                  <a:pt x="8404104" y="25497"/>
                </a:lnTo>
                <a:lnTo>
                  <a:pt x="8432702" y="54095"/>
                </a:lnTo>
                <a:lnTo>
                  <a:pt x="8451461" y="90350"/>
                </a:lnTo>
                <a:lnTo>
                  <a:pt x="8458200" y="132079"/>
                </a:lnTo>
                <a:lnTo>
                  <a:pt x="8458200" y="660399"/>
                </a:lnTo>
                <a:lnTo>
                  <a:pt x="8451461" y="702148"/>
                </a:lnTo>
                <a:lnTo>
                  <a:pt x="8432702" y="738406"/>
                </a:lnTo>
                <a:lnTo>
                  <a:pt x="8404104" y="766997"/>
                </a:lnTo>
                <a:lnTo>
                  <a:pt x="8367849" y="785746"/>
                </a:lnTo>
                <a:lnTo>
                  <a:pt x="8326120" y="792479"/>
                </a:lnTo>
                <a:lnTo>
                  <a:pt x="132080" y="792479"/>
                </a:lnTo>
                <a:lnTo>
                  <a:pt x="90331" y="785746"/>
                </a:lnTo>
                <a:lnTo>
                  <a:pt x="54073" y="766997"/>
                </a:lnTo>
                <a:lnTo>
                  <a:pt x="25482" y="738406"/>
                </a:lnTo>
                <a:lnTo>
                  <a:pt x="6733" y="702148"/>
                </a:lnTo>
                <a:lnTo>
                  <a:pt x="0" y="660399"/>
                </a:lnTo>
                <a:lnTo>
                  <a:pt x="0" y="132079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32518" y="4363592"/>
            <a:ext cx="10764521" cy="1346395"/>
          </a:xfrm>
          <a:prstGeom prst="rect">
            <a:avLst/>
          </a:prstGeom>
        </p:spPr>
        <p:txBody>
          <a:bodyPr vert="horz" wrap="square" lIns="0" tIns="15114" rIns="0" bIns="0" rtlCol="0">
            <a:spAutoFit/>
          </a:bodyPr>
          <a:lstStyle/>
          <a:p>
            <a:pPr marL="16628">
              <a:spcBef>
                <a:spcPts val="119"/>
              </a:spcBef>
            </a:pPr>
            <a:r>
              <a:rPr spc="-5" dirty="0">
                <a:latin typeface="Calibri"/>
                <a:cs typeface="Calibri"/>
              </a:rPr>
              <a:t>Thuộc tính </a:t>
            </a:r>
            <a:r>
              <a:rPr dirty="0">
                <a:latin typeface="Calibri"/>
                <a:cs typeface="Calibri"/>
              </a:rPr>
              <a:t>là </a:t>
            </a:r>
            <a:r>
              <a:rPr spc="-11" dirty="0">
                <a:latin typeface="Calibri"/>
                <a:cs typeface="Calibri"/>
              </a:rPr>
              <a:t>các cặp </a:t>
            </a:r>
            <a:r>
              <a:rPr spc="-5" dirty="0">
                <a:latin typeface="Calibri"/>
                <a:cs typeface="Calibri"/>
              </a:rPr>
              <a:t>name/ value </a:t>
            </a:r>
            <a:r>
              <a:rPr dirty="0">
                <a:latin typeface="Calibri"/>
                <a:cs typeface="Calibri"/>
              </a:rPr>
              <a:t>mô </a:t>
            </a:r>
            <a:r>
              <a:rPr spc="-19" dirty="0">
                <a:latin typeface="Calibri"/>
                <a:cs typeface="Calibri"/>
              </a:rPr>
              <a:t>tả </a:t>
            </a:r>
            <a:r>
              <a:rPr spc="-11" dirty="0">
                <a:latin typeface="Calibri"/>
                <a:cs typeface="Calibri"/>
              </a:rPr>
              <a:t>các yếu tố </a:t>
            </a:r>
            <a:r>
              <a:rPr spc="-19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định dạng </a:t>
            </a:r>
            <a:r>
              <a:rPr spc="-5" dirty="0">
                <a:latin typeface="Calibri"/>
                <a:cs typeface="Calibri"/>
              </a:rPr>
              <a:t>nội</a:t>
            </a:r>
            <a:r>
              <a:rPr spc="49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dung.</a:t>
            </a:r>
            <a:endParaRPr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15114" marR="6047">
              <a:lnSpc>
                <a:spcPts val="2344"/>
              </a:lnSpc>
              <a:spcBef>
                <a:spcPts val="1612"/>
              </a:spcBef>
            </a:pPr>
            <a:r>
              <a:rPr dirty="0">
                <a:latin typeface="Calibri"/>
                <a:cs typeface="Calibri"/>
              </a:rPr>
              <a:t>Một thẻ </a:t>
            </a:r>
            <a:r>
              <a:rPr spc="-30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thúc được </a:t>
            </a:r>
            <a:r>
              <a:rPr spc="-5" dirty="0">
                <a:latin typeface="Calibri"/>
                <a:cs typeface="Calibri"/>
              </a:rPr>
              <a:t>viết chính </a:t>
            </a:r>
            <a:r>
              <a:rPr spc="-19" dirty="0">
                <a:latin typeface="Calibri"/>
                <a:cs typeface="Calibri"/>
              </a:rPr>
              <a:t>xác </a:t>
            </a:r>
            <a:r>
              <a:rPr spc="-5" dirty="0">
                <a:latin typeface="Calibri"/>
                <a:cs typeface="Calibri"/>
              </a:rPr>
              <a:t>như </a:t>
            </a:r>
            <a:r>
              <a:rPr spc="-11" dirty="0">
                <a:latin typeface="Calibri"/>
                <a:cs typeface="Calibri"/>
              </a:rPr>
              <a:t>các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5" dirty="0">
                <a:latin typeface="Calibri"/>
                <a:cs typeface="Calibri"/>
              </a:rPr>
              <a:t>bắt </a:t>
            </a:r>
            <a:r>
              <a:rPr dirty="0">
                <a:latin typeface="Calibri"/>
                <a:cs typeface="Calibri"/>
              </a:rPr>
              <a:t>đầu, </a:t>
            </a:r>
            <a:r>
              <a:rPr spc="-5" dirty="0">
                <a:latin typeface="Calibri"/>
                <a:cs typeface="Calibri"/>
              </a:rPr>
              <a:t>nhưng </a:t>
            </a:r>
            <a:r>
              <a:rPr spc="-11" dirty="0">
                <a:latin typeface="Calibri"/>
                <a:cs typeface="Calibri"/>
              </a:rPr>
              <a:t>các </a:t>
            </a:r>
            <a:r>
              <a:rPr spc="-5" dirty="0">
                <a:latin typeface="Calibri"/>
                <a:cs typeface="Calibri"/>
              </a:rPr>
              <a:t>dấu </a:t>
            </a:r>
            <a:r>
              <a:rPr spc="-19" dirty="0">
                <a:latin typeface="Calibri"/>
                <a:cs typeface="Calibri"/>
              </a:rPr>
              <a:t>gạch </a:t>
            </a:r>
            <a:r>
              <a:rPr dirty="0">
                <a:latin typeface="Calibri"/>
                <a:cs typeface="Calibri"/>
              </a:rPr>
              <a:t>chéo </a:t>
            </a:r>
            <a:r>
              <a:rPr spc="-5" dirty="0">
                <a:latin typeface="Calibri"/>
                <a:cs typeface="Calibri"/>
              </a:rPr>
              <a:t>(/)  </a:t>
            </a:r>
            <a:r>
              <a:rPr dirty="0">
                <a:latin typeface="Calibri"/>
                <a:cs typeface="Calibri"/>
              </a:rPr>
              <a:t>đứng </a:t>
            </a:r>
            <a:r>
              <a:rPr spc="-5" dirty="0">
                <a:latin typeface="Calibri"/>
                <a:cs typeface="Calibri"/>
              </a:rPr>
              <a:t>trước </a:t>
            </a:r>
            <a:r>
              <a:rPr spc="-11" dirty="0">
                <a:latin typeface="Calibri"/>
                <a:cs typeface="Calibri"/>
              </a:rPr>
              <a:t>tên </a:t>
            </a:r>
            <a:r>
              <a:rPr spc="-5" dirty="0">
                <a:latin typeface="Calibri"/>
                <a:cs typeface="Calibri"/>
              </a:rPr>
              <a:t>phần</a:t>
            </a:r>
            <a:r>
              <a:rPr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tử.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14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65622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08000" y="105077"/>
            <a:ext cx="10766214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</a:t>
            </a:r>
            <a:r>
              <a:rPr lang="vi-VN" sz="3000" b="1" spc="-11" dirty="0">
                <a:latin typeface="+mn-lt"/>
              </a:rPr>
              <a:t>PHẦN </a:t>
            </a:r>
            <a:r>
              <a:rPr lang="vi-VN" sz="3000" b="1" spc="-5" dirty="0">
                <a:latin typeface="+mn-lt"/>
              </a:rPr>
              <a:t>TỬ </a:t>
            </a:r>
            <a:r>
              <a:rPr lang="vi-VN" sz="3000" b="1" spc="-11" dirty="0">
                <a:latin typeface="+mn-lt"/>
              </a:rPr>
              <a:t>HTML</a:t>
            </a:r>
            <a:r>
              <a:rPr lang="vi-VN" sz="3000" b="1" spc="-35" dirty="0">
                <a:latin typeface="+mn-lt"/>
              </a:rPr>
              <a:t> </a:t>
            </a:r>
            <a:r>
              <a:rPr lang="vi-VN" sz="3000" b="1" dirty="0">
                <a:latin typeface="+mn-lt"/>
              </a:rPr>
              <a:t>2-2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8" y="828801"/>
            <a:ext cx="6289885" cy="295315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Hình sau hiển thị cấu trúc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phần </a:t>
            </a:r>
            <a:r>
              <a:rPr spc="5" dirty="0">
                <a:latin typeface="Calibri"/>
                <a:cs typeface="Calibri"/>
              </a:rPr>
              <a:t>tử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HTML.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112512" y="1672578"/>
            <a:ext cx="9824750" cy="373462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72557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80057" y="105077"/>
            <a:ext cx="10766214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11" dirty="0">
                <a:latin typeface="+mn-lt"/>
              </a:rPr>
              <a:t>DO</a:t>
            </a:r>
            <a:r>
              <a:rPr lang="vi-VN" sz="3000" b="1" spc="11" dirty="0">
                <a:latin typeface="+mn-lt"/>
              </a:rPr>
              <a:t>C</a:t>
            </a:r>
            <a:r>
              <a:rPr lang="vi-VN" sz="3000" b="1" spc="-11" dirty="0">
                <a:latin typeface="+mn-lt"/>
              </a:rPr>
              <a:t>TYPE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8" y="1014730"/>
            <a:ext cx="10419078" cy="3422581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Thông báo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trình duyệt số phiên bản HTML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spc="-5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</a:t>
            </a:r>
            <a:r>
              <a:rPr spc="5" dirty="0">
                <a:latin typeface="Calibri"/>
                <a:cs typeface="Calibri"/>
              </a:rPr>
              <a:t>của</a:t>
            </a:r>
            <a:r>
              <a:rPr spc="-22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bạn.</a:t>
            </a:r>
          </a:p>
          <a:p>
            <a:pPr marL="341610" marR="6047" indent="-326493">
              <a:lnSpc>
                <a:spcPct val="108100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-5" dirty="0">
                <a:latin typeface="Calibri"/>
                <a:cs typeface="Calibri"/>
              </a:rPr>
              <a:t>Đây </a:t>
            </a:r>
            <a:r>
              <a:rPr dirty="0">
                <a:latin typeface="Calibri"/>
                <a:cs typeface="Calibri"/>
              </a:rPr>
              <a:t>là khai báo </a:t>
            </a:r>
            <a:r>
              <a:rPr spc="5" dirty="0">
                <a:latin typeface="Calibri"/>
                <a:cs typeface="Calibri"/>
              </a:rPr>
              <a:t>đầu </a:t>
            </a:r>
            <a:r>
              <a:rPr dirty="0">
                <a:latin typeface="Calibri"/>
                <a:cs typeface="Calibri"/>
              </a:rPr>
              <a:t>tiên trong </a:t>
            </a:r>
            <a:r>
              <a:rPr spc="-5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HTML5 trước khi bất kỳ </a:t>
            </a:r>
            <a:r>
              <a:rPr spc="5" dirty="0">
                <a:latin typeface="Calibri"/>
                <a:cs typeface="Calibri"/>
              </a:rPr>
              <a:t>mã </a:t>
            </a:r>
            <a:r>
              <a:rPr dirty="0">
                <a:latin typeface="Calibri"/>
                <a:cs typeface="Calibri"/>
              </a:rPr>
              <a:t>HTML </a:t>
            </a:r>
            <a:r>
              <a:rPr spc="5" dirty="0">
                <a:latin typeface="Calibri"/>
                <a:cs typeface="Calibri"/>
              </a:rPr>
              <a:t>khác  được</a:t>
            </a:r>
            <a:r>
              <a:rPr spc="-3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viết.</a:t>
            </a:r>
          </a:p>
          <a:p>
            <a:pPr marL="341610" marR="12092" indent="-326493">
              <a:lnSpc>
                <a:spcPct val="108100"/>
              </a:lnSpc>
              <a:spcBef>
                <a:spcPts val="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Cho phép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trình </a:t>
            </a:r>
            <a:r>
              <a:rPr spc="-5" dirty="0">
                <a:latin typeface="Calibri"/>
                <a:cs typeface="Calibri"/>
              </a:rPr>
              <a:t>duyệt </a:t>
            </a:r>
            <a:r>
              <a:rPr dirty="0">
                <a:latin typeface="Calibri"/>
                <a:cs typeface="Calibri"/>
              </a:rPr>
              <a:t>để được chính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hơn khi </a:t>
            </a:r>
            <a:r>
              <a:rPr spc="5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trình </a:t>
            </a:r>
            <a:r>
              <a:rPr spc="-5" dirty="0">
                <a:latin typeface="Calibri"/>
                <a:cs typeface="Calibri"/>
              </a:rPr>
              <a:t>bày </a:t>
            </a:r>
            <a:r>
              <a:rPr dirty="0">
                <a:latin typeface="Calibri"/>
                <a:cs typeface="Calibri"/>
              </a:rPr>
              <a:t>nội dung </a:t>
            </a:r>
            <a:r>
              <a:rPr spc="-49" dirty="0">
                <a:latin typeface="Calibri"/>
                <a:cs typeface="Calibri"/>
              </a:rPr>
              <a:t>ra  </a:t>
            </a:r>
            <a:r>
              <a:rPr spc="-5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 </a:t>
            </a:r>
            <a:r>
              <a:rPr spc="5" dirty="0">
                <a:latin typeface="Calibri"/>
                <a:cs typeface="Calibri"/>
              </a:rPr>
              <a:t>của</a:t>
            </a:r>
            <a:r>
              <a:rPr spc="-4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bạn.</a:t>
            </a:r>
          </a:p>
          <a:p>
            <a:pPr>
              <a:spcBef>
                <a:spcPts val="60"/>
              </a:spcBef>
              <a:buClr>
                <a:srgbClr val="AC1317"/>
              </a:buClr>
              <a:buFont typeface="Wingdings"/>
              <a:buChar char=""/>
            </a:pPr>
            <a:endParaRPr sz="2700" dirty="0">
              <a:latin typeface="Times New Roman"/>
              <a:cs typeface="Times New Roman"/>
            </a:endParaRPr>
          </a:p>
          <a:p>
            <a:pPr marL="15114"/>
            <a:r>
              <a:rPr dirty="0">
                <a:latin typeface="Calibri"/>
                <a:cs typeface="Calibri"/>
              </a:rPr>
              <a:t>DOCTYPE là khai báo </a:t>
            </a:r>
            <a:r>
              <a:rPr spc="5" dirty="0">
                <a:latin typeface="Calibri"/>
                <a:cs typeface="Calibri"/>
              </a:rPr>
              <a:t>mới </a:t>
            </a:r>
            <a:r>
              <a:rPr dirty="0">
                <a:latin typeface="Calibri"/>
                <a:cs typeface="Calibri"/>
              </a:rPr>
              <a:t>trong</a:t>
            </a:r>
            <a:r>
              <a:rPr spc="-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HTML5</a:t>
            </a: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341610">
              <a:spcBef>
                <a:spcPts val="1291"/>
              </a:spcBef>
            </a:pPr>
            <a:r>
              <a:rPr spc="5" dirty="0">
                <a:latin typeface="Calibri"/>
                <a:cs typeface="Calibri"/>
              </a:rPr>
              <a:t>&lt;!DOCTYPE</a:t>
            </a:r>
            <a:r>
              <a:rPr spc="-2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html&gt;</a:t>
            </a:r>
          </a:p>
          <a:p>
            <a:pPr>
              <a:spcBef>
                <a:spcPts val="54"/>
              </a:spcBef>
            </a:pPr>
            <a:endParaRPr sz="3000" dirty="0">
              <a:latin typeface="Times New Roman"/>
              <a:cs typeface="Times New Roman"/>
            </a:endParaRPr>
          </a:p>
          <a:p>
            <a:pPr marL="341610" marR="6047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là cú pháp mới </a:t>
            </a:r>
            <a:r>
              <a:rPr spc="-5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HTML5 cũng như các phiên bản </a:t>
            </a:r>
            <a:r>
              <a:rPr spc="-5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tương lại của  HTML.</a:t>
            </a:r>
          </a:p>
          <a:p>
            <a:pPr marL="341610" indent="-326493">
              <a:lnSpc>
                <a:spcPts val="243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DOCTYPE </a:t>
            </a:r>
            <a:r>
              <a:rPr spc="5" dirty="0">
                <a:latin typeface="Calibri"/>
                <a:cs typeface="Calibri"/>
              </a:rPr>
              <a:t>cũng </a:t>
            </a:r>
            <a:r>
              <a:rPr dirty="0">
                <a:latin typeface="Calibri"/>
                <a:cs typeface="Calibri"/>
              </a:rPr>
              <a:t>tương thích với các trình duyệt</a:t>
            </a:r>
            <a:r>
              <a:rPr spc="-20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cũ.</a:t>
            </a:r>
          </a:p>
        </p:txBody>
      </p:sp>
      <p:sp>
        <p:nvSpPr>
          <p:cNvPr id="5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32135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09018" y="105077"/>
            <a:ext cx="11134173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THẺ </a:t>
            </a:r>
            <a:r>
              <a:rPr lang="vi-VN" sz="3000" b="1" spc="-30" dirty="0">
                <a:latin typeface="+mn-lt"/>
              </a:rPr>
              <a:t>CƠ </a:t>
            </a:r>
            <a:r>
              <a:rPr lang="vi-VN" sz="3000" b="1" spc="-11" dirty="0">
                <a:latin typeface="+mn-lt"/>
              </a:rPr>
              <a:t>BẢN</a:t>
            </a:r>
            <a:r>
              <a:rPr lang="vi-VN" sz="3000" b="1" spc="-65" dirty="0">
                <a:latin typeface="+mn-lt"/>
              </a:rPr>
              <a:t> </a:t>
            </a:r>
            <a:r>
              <a:rPr lang="vi-VN" sz="3000" b="1" dirty="0">
                <a:latin typeface="+mn-lt"/>
              </a:rPr>
              <a:t>1-6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3625" y="971169"/>
            <a:ext cx="10419927" cy="1955042"/>
          </a:xfrm>
          <a:prstGeom prst="rect">
            <a:avLst/>
          </a:prstGeom>
        </p:spPr>
        <p:txBody>
          <a:bodyPr vert="horz" wrap="square" lIns="0" tIns="43834" rIns="0" bIns="0" rtlCol="0">
            <a:spAutoFit/>
          </a:bodyPr>
          <a:lstStyle/>
          <a:p>
            <a:pPr marL="341610" marR="6801" indent="-326493">
              <a:lnSpc>
                <a:spcPts val="2499"/>
              </a:lnSpc>
              <a:spcBef>
                <a:spcPts val="34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Một </a:t>
            </a:r>
            <a:r>
              <a:rPr spc="-5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HTML được </a:t>
            </a:r>
            <a:r>
              <a:rPr spc="-5" dirty="0">
                <a:latin typeface="Calibri"/>
                <a:cs typeface="Calibri"/>
              </a:rPr>
              <a:t>tạo </a:t>
            </a:r>
            <a:r>
              <a:rPr dirty="0">
                <a:latin typeface="Calibri"/>
                <a:cs typeface="Calibri"/>
              </a:rPr>
              <a:t>lên từ các phần tử </a:t>
            </a:r>
            <a:r>
              <a:rPr spc="5" dirty="0">
                <a:latin typeface="Calibri"/>
                <a:cs typeface="Calibri"/>
              </a:rPr>
              <a:t>khác </a:t>
            </a:r>
            <a:r>
              <a:rPr dirty="0">
                <a:latin typeface="Calibri"/>
                <a:cs typeface="Calibri"/>
              </a:rPr>
              <a:t>nhau, các thẻ, các thuộc  tính, </a:t>
            </a:r>
            <a:r>
              <a:rPr spc="5" dirty="0">
                <a:latin typeface="Calibri"/>
                <a:cs typeface="Calibri"/>
              </a:rPr>
              <a:t>nó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nội </a:t>
            </a:r>
            <a:r>
              <a:rPr spc="5" dirty="0">
                <a:latin typeface="Calibri"/>
                <a:cs typeface="Calibri"/>
              </a:rPr>
              <a:t>dung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dang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spc="-5" dirty="0">
                <a:latin typeface="Calibri"/>
                <a:cs typeface="Calibri"/>
              </a:rPr>
              <a:t>tài</a:t>
            </a:r>
            <a:r>
              <a:rPr spc="-22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liệu.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37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HTML là ngôn ngữ trình </a:t>
            </a:r>
            <a:r>
              <a:rPr spc="-5" dirty="0">
                <a:latin typeface="Calibri"/>
                <a:cs typeface="Calibri"/>
              </a:rPr>
              <a:t>bày và </a:t>
            </a:r>
            <a:r>
              <a:rPr dirty="0">
                <a:latin typeface="Calibri"/>
                <a:cs typeface="Calibri"/>
              </a:rPr>
              <a:t>có cấu</a:t>
            </a:r>
            <a:r>
              <a:rPr spc="-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trúc.</a:t>
            </a:r>
            <a:endParaRPr>
              <a:latin typeface="Calibri"/>
              <a:cs typeface="Calibri"/>
            </a:endParaRPr>
          </a:p>
          <a:p>
            <a:pPr marL="341610" marR="6047" indent="-326493">
              <a:lnSpc>
                <a:spcPts val="2499"/>
              </a:lnSpc>
              <a:spcBef>
                <a:spcPts val="13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Thẻ cấu trúc </a:t>
            </a:r>
            <a:r>
              <a:rPr spc="-11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cấu trúc </a:t>
            </a:r>
            <a:r>
              <a:rPr spc="5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trang, </a:t>
            </a:r>
            <a:r>
              <a:rPr spc="-5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đó thẻ trình </a:t>
            </a:r>
            <a:r>
              <a:rPr spc="-11" dirty="0">
                <a:latin typeface="Calibri"/>
                <a:cs typeface="Calibri"/>
              </a:rPr>
              <a:t>bày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định  dạng </a:t>
            </a:r>
            <a:r>
              <a:rPr spc="5" dirty="0">
                <a:latin typeface="Calibri"/>
                <a:cs typeface="Calibri"/>
              </a:rPr>
              <a:t>của</a:t>
            </a:r>
            <a:r>
              <a:rPr spc="-4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trang.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34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trang HTML lưu với </a:t>
            </a:r>
            <a:r>
              <a:rPr spc="5" dirty="0">
                <a:latin typeface="Calibri"/>
                <a:cs typeface="Calibri"/>
              </a:rPr>
              <a:t>đuôi</a:t>
            </a:r>
            <a:r>
              <a:rPr spc="-33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.html.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59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Cấu trúc cơ bản của </a:t>
            </a:r>
            <a:r>
              <a:rPr spc="-5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HTML bao gồm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số phần tử </a:t>
            </a:r>
            <a:r>
              <a:rPr spc="5" dirty="0">
                <a:latin typeface="Calibri"/>
                <a:cs typeface="Calibri"/>
              </a:rPr>
              <a:t>chính như</a:t>
            </a:r>
            <a:r>
              <a:rPr spc="-19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sau: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9018" y="3286506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6"/>
                </a:lnTo>
                <a:lnTo>
                  <a:pt x="0" y="500380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6"/>
                </a:lnTo>
                <a:lnTo>
                  <a:pt x="8281924" y="600456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80"/>
                </a:lnTo>
                <a:lnTo>
                  <a:pt x="8382000" y="100076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09018" y="3286506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6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6"/>
                </a:lnTo>
                <a:lnTo>
                  <a:pt x="8382000" y="500380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6"/>
                </a:lnTo>
                <a:lnTo>
                  <a:pt x="100075" y="600456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80"/>
                </a:lnTo>
                <a:lnTo>
                  <a:pt x="0" y="1000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46608" y="3314703"/>
            <a:ext cx="11098953" cy="542924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21518" y="3389758"/>
            <a:ext cx="1956147" cy="385358"/>
          </a:xfrm>
          <a:prstGeom prst="rect">
            <a:avLst/>
          </a:prstGeom>
        </p:spPr>
        <p:txBody>
          <a:bodyPr vert="horz" wrap="square" lIns="0" tIns="15871" rIns="0" bIns="0" rtlCol="0">
            <a:spAutoFit/>
          </a:bodyPr>
          <a:lstStyle/>
          <a:p>
            <a:pPr marL="321960" indent="-306843">
              <a:spcBef>
                <a:spcPts val="125"/>
              </a:spcBef>
              <a:buFont typeface="Wingdings"/>
              <a:buChar char=""/>
              <a:tabLst>
                <a:tab pos="322714" algn="l"/>
              </a:tabLst>
            </a:pPr>
            <a:r>
              <a:rPr sz="2400" b="1" dirty="0">
                <a:solidFill>
                  <a:srgbClr val="FFFFFF"/>
                </a:solidFill>
                <a:latin typeface="Calibri"/>
                <a:cs typeface="Calibri"/>
              </a:rPr>
              <a:t>HTML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53625" y="4343780"/>
            <a:ext cx="10421620" cy="1326367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lnSpc>
                <a:spcPts val="2572"/>
              </a:lnSpc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HTML là </a:t>
            </a:r>
            <a:r>
              <a:rPr spc="5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gốc </a:t>
            </a:r>
            <a:r>
              <a:rPr spc="5" dirty="0">
                <a:latin typeface="Calibri"/>
                <a:cs typeface="Calibri"/>
              </a:rPr>
              <a:t>đánh </a:t>
            </a:r>
            <a:r>
              <a:rPr dirty="0">
                <a:latin typeface="Calibri"/>
                <a:cs typeface="Calibri"/>
              </a:rPr>
              <a:t>dấu sự bắt </a:t>
            </a:r>
            <a:r>
              <a:rPr spc="5" dirty="0">
                <a:latin typeface="Calibri"/>
                <a:cs typeface="Calibri"/>
              </a:rPr>
              <a:t>đầu của một </a:t>
            </a:r>
            <a:r>
              <a:rPr spc="-5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</a:t>
            </a:r>
            <a:r>
              <a:rPr spc="-22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Nó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bao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gồm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thẻ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bắt</a:t>
            </a:r>
            <a:r>
              <a:rPr spc="9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đầu</a:t>
            </a:r>
            <a:r>
              <a:rPr spc="95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và</a:t>
            </a:r>
            <a:r>
              <a:rPr spc="95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thẻ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spc="-19" dirty="0">
                <a:latin typeface="Calibri"/>
                <a:cs typeface="Calibri"/>
              </a:rPr>
              <a:t>kết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thúc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có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dạng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&lt;HTML&gt;</a:t>
            </a:r>
            <a:r>
              <a:rPr spc="100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và</a:t>
            </a:r>
            <a:r>
              <a:rPr spc="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&lt;/HTML&gt;</a:t>
            </a:r>
            <a:r>
              <a:rPr spc="9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tương</a:t>
            </a:r>
            <a:endParaRPr>
              <a:latin typeface="Calibri"/>
              <a:cs typeface="Calibri"/>
            </a:endParaRPr>
          </a:p>
          <a:p>
            <a:pPr marL="341610">
              <a:lnSpc>
                <a:spcPts val="2499"/>
              </a:lnSpc>
            </a:pPr>
            <a:r>
              <a:rPr dirty="0">
                <a:latin typeface="Calibri"/>
                <a:cs typeface="Calibri"/>
              </a:rPr>
              <a:t>ứng.</a:t>
            </a:r>
            <a:endParaRPr>
              <a:latin typeface="Calibri"/>
              <a:cs typeface="Calibri"/>
            </a:endParaRPr>
          </a:p>
          <a:p>
            <a:pPr marL="341610" indent="-326493">
              <a:lnSpc>
                <a:spcPts val="2572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là phần tử </a:t>
            </a:r>
            <a:r>
              <a:rPr spc="5" dirty="0">
                <a:latin typeface="Calibri"/>
                <a:cs typeface="Calibri"/>
              </a:rPr>
              <a:t>chứa </a:t>
            </a:r>
            <a:r>
              <a:rPr dirty="0">
                <a:latin typeface="Calibri"/>
                <a:cs typeface="Calibri"/>
              </a:rPr>
              <a:t>lớn</a:t>
            </a:r>
            <a:r>
              <a:rPr spc="-10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nhất.</a:t>
            </a:r>
            <a:endParaRPr>
              <a:latin typeface="Calibri"/>
              <a:cs typeface="Calibri"/>
            </a:endParaRPr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31885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2447" y="105077"/>
            <a:ext cx="11173629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THẺ </a:t>
            </a:r>
            <a:r>
              <a:rPr lang="vi-VN" sz="3000" b="1" spc="-30" dirty="0">
                <a:latin typeface="+mn-lt"/>
              </a:rPr>
              <a:t>CƠ </a:t>
            </a:r>
            <a:r>
              <a:rPr lang="vi-VN" sz="3000" b="1" spc="-11" dirty="0">
                <a:latin typeface="+mn-lt"/>
              </a:rPr>
              <a:t>BẢN</a:t>
            </a:r>
            <a:r>
              <a:rPr lang="vi-VN" sz="3000" b="1" spc="-49" dirty="0">
                <a:latin typeface="+mn-lt"/>
              </a:rPr>
              <a:t> </a:t>
            </a:r>
            <a:r>
              <a:rPr lang="vi-VN" sz="3000" b="1" spc="-5" dirty="0">
                <a:latin typeface="+mn-lt"/>
              </a:rPr>
              <a:t>2-6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7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09018" y="1000507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6"/>
                </a:lnTo>
                <a:lnTo>
                  <a:pt x="0" y="500380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6"/>
                </a:lnTo>
                <a:lnTo>
                  <a:pt x="8281924" y="600456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80"/>
                </a:lnTo>
                <a:lnTo>
                  <a:pt x="8382000" y="100076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9018" y="1000507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6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6"/>
                </a:lnTo>
                <a:lnTo>
                  <a:pt x="8382000" y="500380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6"/>
                </a:lnTo>
                <a:lnTo>
                  <a:pt x="100075" y="600456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80"/>
                </a:lnTo>
                <a:lnTo>
                  <a:pt x="0" y="1000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46608" y="1028701"/>
            <a:ext cx="11098953" cy="542924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09018" y="3286506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6"/>
                </a:lnTo>
                <a:lnTo>
                  <a:pt x="0" y="500380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6"/>
                </a:lnTo>
                <a:lnTo>
                  <a:pt x="8281924" y="600456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80"/>
                </a:lnTo>
                <a:lnTo>
                  <a:pt x="8382000" y="100076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09018" y="3286506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6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6"/>
                </a:lnTo>
                <a:lnTo>
                  <a:pt x="8382000" y="500380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6"/>
                </a:lnTo>
                <a:lnTo>
                  <a:pt x="100075" y="600456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80"/>
                </a:lnTo>
                <a:lnTo>
                  <a:pt x="0" y="1000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46608" y="3314703"/>
            <a:ext cx="11098953" cy="542924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21520" y="988137"/>
            <a:ext cx="10452100" cy="4505325"/>
          </a:xfrm>
          <a:prstGeom prst="rect">
            <a:avLst/>
          </a:prstGeom>
        </p:spPr>
        <p:txBody>
          <a:bodyPr vert="horz" wrap="square" lIns="0" tIns="152666" rIns="0" bIns="0" rtlCol="0">
            <a:spAutoFit/>
          </a:bodyPr>
          <a:lstStyle/>
          <a:p>
            <a:pPr marL="321960" indent="-306843">
              <a:spcBef>
                <a:spcPts val="1202"/>
              </a:spcBef>
              <a:buFont typeface="Wingdings"/>
              <a:buChar char=""/>
              <a:tabLst>
                <a:tab pos="322714" algn="l"/>
              </a:tabLst>
            </a:pPr>
            <a:r>
              <a:rPr sz="2400" b="1" spc="-11" dirty="0">
                <a:solidFill>
                  <a:srgbClr val="FFFFFF"/>
                </a:solidFill>
                <a:latin typeface="Calibri"/>
                <a:cs typeface="Calibri"/>
              </a:rPr>
              <a:t>HEAD</a:t>
            </a:r>
            <a:endParaRPr sz="2400">
              <a:latin typeface="Calibri"/>
              <a:cs typeface="Calibri"/>
            </a:endParaRPr>
          </a:p>
          <a:p>
            <a:pPr>
              <a:spcBef>
                <a:spcPts val="54"/>
              </a:spcBef>
            </a:pPr>
            <a:endParaRPr sz="2400">
              <a:latin typeface="Times New Roman"/>
              <a:cs typeface="Times New Roman"/>
            </a:endParaRPr>
          </a:p>
          <a:p>
            <a:pPr marL="369573" marR="6047" indent="-326493">
              <a:lnSpc>
                <a:spcPts val="25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HEAD cung cấp </a:t>
            </a:r>
            <a:r>
              <a:rPr spc="5" dirty="0">
                <a:latin typeface="Calibri"/>
                <a:cs typeface="Calibri"/>
              </a:rPr>
              <a:t>thông </a:t>
            </a:r>
            <a:r>
              <a:rPr dirty="0">
                <a:latin typeface="Calibri"/>
                <a:cs typeface="Calibri"/>
              </a:rPr>
              <a:t>tin </a:t>
            </a:r>
            <a:r>
              <a:rPr spc="-5" dirty="0">
                <a:latin typeface="Calibri"/>
                <a:cs typeface="Calibri"/>
              </a:rPr>
              <a:t>về </a:t>
            </a:r>
            <a:r>
              <a:rPr dirty="0">
                <a:latin typeface="Calibri"/>
                <a:cs typeface="Calibri"/>
              </a:rPr>
              <a:t>các trang web như các từ </a:t>
            </a:r>
            <a:r>
              <a:rPr spc="5" dirty="0">
                <a:latin typeface="Calibri"/>
                <a:cs typeface="Calibri"/>
              </a:rPr>
              <a:t>khoá </a:t>
            </a:r>
            <a:r>
              <a:rPr spc="-5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ngôn  ngữ sử</a:t>
            </a:r>
            <a:r>
              <a:rPr spc="-3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dụng.</a:t>
            </a:r>
            <a:endParaRPr>
              <a:latin typeface="Calibri"/>
              <a:cs typeface="Calibri"/>
            </a:endParaRPr>
          </a:p>
          <a:p>
            <a:pPr marL="369573" indent="-326493">
              <a:lnSpc>
                <a:spcPts val="235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dirty="0">
                <a:latin typeface="Calibri"/>
                <a:cs typeface="Calibri"/>
              </a:rPr>
              <a:t>Keywords</a:t>
            </a:r>
            <a:r>
              <a:rPr spc="26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là</a:t>
            </a:r>
            <a:r>
              <a:rPr spc="26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những</a:t>
            </a:r>
            <a:r>
              <a:rPr spc="27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từ</a:t>
            </a:r>
            <a:r>
              <a:rPr spc="2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khóa</a:t>
            </a:r>
            <a:r>
              <a:rPr spc="28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quan</a:t>
            </a:r>
            <a:r>
              <a:rPr spc="28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trọng</a:t>
            </a:r>
            <a:r>
              <a:rPr spc="271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hiện</a:t>
            </a:r>
            <a:r>
              <a:rPr spc="2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trong</a:t>
            </a:r>
            <a:r>
              <a:rPr spc="255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một</a:t>
            </a:r>
            <a:r>
              <a:rPr spc="271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trang</a:t>
            </a:r>
            <a:r>
              <a:rPr spc="27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web</a:t>
            </a:r>
            <a:r>
              <a:rPr spc="27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được</a:t>
            </a:r>
            <a:r>
              <a:rPr spc="28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sử</a:t>
            </a:r>
            <a:endParaRPr>
              <a:latin typeface="Calibri"/>
              <a:cs typeface="Calibri"/>
            </a:endParaRPr>
          </a:p>
          <a:p>
            <a:pPr marL="369573" marR="6801">
              <a:lnSpc>
                <a:spcPts val="2499"/>
              </a:lnSpc>
              <a:spcBef>
                <a:spcPts val="130"/>
              </a:spcBef>
            </a:pPr>
            <a:r>
              <a:rPr dirty="0">
                <a:latin typeface="Calibri"/>
                <a:cs typeface="Calibri"/>
              </a:rPr>
              <a:t>dụng bởi các công </a:t>
            </a:r>
            <a:r>
              <a:rPr spc="5" dirty="0">
                <a:latin typeface="Calibri"/>
                <a:cs typeface="Calibri"/>
              </a:rPr>
              <a:t>cụ </a:t>
            </a:r>
            <a:r>
              <a:rPr dirty="0">
                <a:latin typeface="Calibri"/>
                <a:cs typeface="Calibri"/>
              </a:rPr>
              <a:t>tìm kiếm để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các trang web liên quan đến các  tiêu chí </a:t>
            </a:r>
            <a:r>
              <a:rPr spc="5" dirty="0">
                <a:latin typeface="Calibri"/>
                <a:cs typeface="Calibri"/>
              </a:rPr>
              <a:t>tìm</a:t>
            </a:r>
            <a:r>
              <a:rPr spc="-65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kiếm.</a:t>
            </a:r>
            <a:endParaRPr>
              <a:latin typeface="Calibri"/>
              <a:cs typeface="Calibri"/>
            </a:endParaRPr>
          </a:p>
          <a:p>
            <a:pPr>
              <a:spcBef>
                <a:spcPts val="54"/>
              </a:spcBef>
            </a:pPr>
            <a:endParaRPr sz="2700">
              <a:latin typeface="Times New Roman"/>
              <a:cs typeface="Times New Roman"/>
            </a:endParaRPr>
          </a:p>
          <a:p>
            <a:pPr marL="321960" indent="-306843">
              <a:buFont typeface="Wingdings"/>
              <a:buChar char=""/>
              <a:tabLst>
                <a:tab pos="322714" algn="l"/>
              </a:tabLst>
            </a:pPr>
            <a:r>
              <a:rPr sz="2400" b="1" dirty="0">
                <a:solidFill>
                  <a:srgbClr val="FFFFFF"/>
                </a:solidFill>
                <a:latin typeface="Calibri"/>
                <a:cs typeface="Calibri"/>
              </a:rPr>
              <a:t>TITLE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2700">
              <a:latin typeface="Times New Roman"/>
              <a:cs typeface="Times New Roman"/>
            </a:endParaRPr>
          </a:p>
          <a:p>
            <a:pPr>
              <a:spcBef>
                <a:spcPts val="30"/>
              </a:spcBef>
            </a:pPr>
            <a:endParaRPr sz="3000">
              <a:latin typeface="Times New Roman"/>
              <a:cs typeface="Times New Roman"/>
            </a:endParaRPr>
          </a:p>
          <a:p>
            <a:pPr marL="369573" indent="-326493">
              <a:lnSpc>
                <a:spcPts val="2572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TITLE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phép bạn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tiêu đề của </a:t>
            </a:r>
            <a:r>
              <a:rPr spc="-5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web, </a:t>
            </a:r>
            <a:r>
              <a:rPr spc="-5" dirty="0">
                <a:latin typeface="Calibri"/>
                <a:cs typeface="Calibri"/>
              </a:rPr>
              <a:t>thẻ </a:t>
            </a:r>
            <a:r>
              <a:rPr dirty="0">
                <a:latin typeface="Calibri"/>
                <a:cs typeface="Calibri"/>
              </a:rPr>
              <a:t>có</a:t>
            </a:r>
            <a:r>
              <a:rPr spc="10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dạng</a:t>
            </a:r>
            <a:endParaRPr>
              <a:latin typeface="Calibri"/>
              <a:cs typeface="Calibri"/>
            </a:endParaRPr>
          </a:p>
          <a:p>
            <a:pPr marL="369573">
              <a:lnSpc>
                <a:spcPts val="2499"/>
              </a:lnSpc>
            </a:pPr>
            <a:r>
              <a:rPr spc="5" dirty="0">
                <a:latin typeface="Calibri"/>
                <a:cs typeface="Calibri"/>
              </a:rPr>
              <a:t>&lt;TITLE&gt; </a:t>
            </a:r>
            <a:r>
              <a:rPr spc="-11" dirty="0">
                <a:latin typeface="Calibri"/>
                <a:cs typeface="Calibri"/>
              </a:rPr>
              <a:t>và</a:t>
            </a:r>
            <a:r>
              <a:rPr spc="-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&lt;/TITLE&gt;.</a:t>
            </a:r>
            <a:endParaRPr>
              <a:latin typeface="Calibri"/>
              <a:cs typeface="Calibri"/>
            </a:endParaRPr>
          </a:p>
          <a:p>
            <a:pPr marL="369573" marR="6047" indent="-326493">
              <a:lnSpc>
                <a:spcPts val="2499"/>
              </a:lnSpc>
              <a:spcBef>
                <a:spcPts val="13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dirty="0">
                <a:latin typeface="Calibri"/>
                <a:cs typeface="Calibri"/>
              </a:rPr>
              <a:t>Thẻ title được hiển </a:t>
            </a:r>
            <a:r>
              <a:rPr spc="-5" dirty="0">
                <a:latin typeface="Calibri"/>
                <a:cs typeface="Calibri"/>
              </a:rPr>
              <a:t>thị trên </a:t>
            </a:r>
            <a:r>
              <a:rPr dirty="0">
                <a:latin typeface="Calibri"/>
                <a:cs typeface="Calibri"/>
              </a:rPr>
              <a:t>thanh tiêu đề của trình </a:t>
            </a:r>
            <a:r>
              <a:rPr spc="-5" dirty="0">
                <a:latin typeface="Calibri"/>
                <a:cs typeface="Calibri"/>
              </a:rPr>
              <a:t>duyệt </a:t>
            </a:r>
            <a:r>
              <a:rPr spc="-19" dirty="0">
                <a:latin typeface="Calibri"/>
                <a:cs typeface="Calibri"/>
              </a:rPr>
              <a:t>Web. </a:t>
            </a:r>
            <a:r>
              <a:rPr dirty="0">
                <a:latin typeface="Calibri"/>
                <a:cs typeface="Calibri"/>
              </a:rPr>
              <a:t>ThẻTITLE được  </a:t>
            </a:r>
            <a:r>
              <a:rPr spc="5" dirty="0">
                <a:latin typeface="Calibri"/>
                <a:cs typeface="Calibri"/>
              </a:rPr>
              <a:t>đặt </a:t>
            </a:r>
            <a:r>
              <a:rPr dirty="0">
                <a:latin typeface="Calibri"/>
                <a:cs typeface="Calibri"/>
              </a:rPr>
              <a:t>bên trong phần tử</a:t>
            </a:r>
            <a:r>
              <a:rPr spc="-100" dirty="0">
                <a:latin typeface="Calibri"/>
                <a:cs typeface="Calibri"/>
              </a:rPr>
              <a:t> </a:t>
            </a:r>
            <a:r>
              <a:rPr spc="-11" dirty="0">
                <a:latin typeface="Calibri"/>
                <a:cs typeface="Calibri"/>
              </a:rPr>
              <a:t>HEAD.</a:t>
            </a:r>
            <a:endParaRPr>
              <a:latin typeface="Calibri"/>
              <a:cs typeface="Calibri"/>
            </a:endParaRPr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41224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9028" y="163070"/>
            <a:ext cx="10639551" cy="5425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51198" y="115745"/>
            <a:ext cx="10969412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THẺ </a:t>
            </a:r>
            <a:r>
              <a:rPr lang="vi-VN" sz="3000" b="1" spc="-30" dirty="0">
                <a:latin typeface="+mn-lt"/>
              </a:rPr>
              <a:t>CƠ </a:t>
            </a:r>
            <a:r>
              <a:rPr lang="vi-VN" sz="3000" b="1" spc="-11" dirty="0">
                <a:latin typeface="+mn-lt"/>
              </a:rPr>
              <a:t>BẢN</a:t>
            </a:r>
            <a:r>
              <a:rPr lang="vi-VN" sz="3000" b="1" spc="-65" dirty="0">
                <a:latin typeface="+mn-lt"/>
              </a:rPr>
              <a:t> </a:t>
            </a:r>
            <a:r>
              <a:rPr lang="vi-VN" sz="3000" b="1" dirty="0">
                <a:latin typeface="+mn-lt"/>
              </a:rPr>
              <a:t>3-6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8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09018" y="1000507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6"/>
                </a:lnTo>
                <a:lnTo>
                  <a:pt x="0" y="500380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6"/>
                </a:lnTo>
                <a:lnTo>
                  <a:pt x="8281924" y="600456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80"/>
                </a:lnTo>
                <a:lnTo>
                  <a:pt x="8382000" y="100076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9018" y="1000507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6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6"/>
                </a:lnTo>
                <a:lnTo>
                  <a:pt x="8382000" y="500380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6"/>
                </a:lnTo>
                <a:lnTo>
                  <a:pt x="100075" y="600456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80"/>
                </a:lnTo>
                <a:lnTo>
                  <a:pt x="0" y="1000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46608" y="1028701"/>
            <a:ext cx="11098953" cy="542924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21521" y="1103122"/>
            <a:ext cx="2425258" cy="385358"/>
          </a:xfrm>
          <a:prstGeom prst="rect">
            <a:avLst/>
          </a:prstGeom>
        </p:spPr>
        <p:txBody>
          <a:bodyPr vert="horz" wrap="square" lIns="0" tIns="15871" rIns="0" bIns="0" rtlCol="0">
            <a:spAutoFit/>
          </a:bodyPr>
          <a:lstStyle/>
          <a:p>
            <a:pPr marL="321960" indent="-306843">
              <a:spcBef>
                <a:spcPts val="125"/>
              </a:spcBef>
              <a:buFont typeface="Wingdings"/>
              <a:buChar char=""/>
              <a:tabLst>
                <a:tab pos="322714" algn="l"/>
              </a:tabLst>
            </a:pPr>
            <a:r>
              <a:rPr sz="2400" b="1" spc="-5" dirty="0">
                <a:solidFill>
                  <a:srgbClr val="FFFFFF"/>
                </a:solidFill>
                <a:latin typeface="Calibri"/>
                <a:cs typeface="Calibri"/>
              </a:rPr>
              <a:t>ME</a:t>
            </a:r>
            <a:r>
              <a:rPr sz="2400" b="1" spc="-190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2400" b="1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endParaRPr sz="240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53628" y="1957578"/>
            <a:ext cx="10419078" cy="4009665"/>
          </a:xfrm>
          <a:prstGeom prst="rect">
            <a:avLst/>
          </a:prstGeom>
        </p:spPr>
        <p:txBody>
          <a:bodyPr vert="horz" wrap="square" lIns="0" tIns="18139" rIns="0" bIns="0" rtlCol="0">
            <a:spAutoFit/>
          </a:bodyPr>
          <a:lstStyle/>
          <a:p>
            <a:pPr marL="341610" indent="-326493">
              <a:lnSpc>
                <a:spcPts val="2572"/>
              </a:lnSpc>
              <a:spcBef>
                <a:spcPts val="14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Thẻ </a:t>
            </a:r>
            <a:r>
              <a:rPr dirty="0">
                <a:latin typeface="Calibri"/>
                <a:cs typeface="Calibri"/>
              </a:rPr>
              <a:t>meta sử </a:t>
            </a:r>
            <a:r>
              <a:rPr spc="5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để hiển thị </a:t>
            </a:r>
            <a:r>
              <a:rPr spc="5" dirty="0">
                <a:latin typeface="Calibri"/>
                <a:cs typeface="Calibri"/>
              </a:rPr>
              <a:t>thông </a:t>
            </a:r>
            <a:r>
              <a:rPr dirty="0">
                <a:latin typeface="Calibri"/>
                <a:cs typeface="Calibri"/>
              </a:rPr>
              <a:t>tin về </a:t>
            </a:r>
            <a:r>
              <a:rPr spc="5" dirty="0">
                <a:latin typeface="Calibri"/>
                <a:cs typeface="Calibri"/>
              </a:rPr>
              <a:t>dữ</a:t>
            </a:r>
            <a:r>
              <a:rPr spc="-26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liệu.</a:t>
            </a:r>
          </a:p>
          <a:p>
            <a:pPr marL="341610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-30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HTML5, nội </a:t>
            </a:r>
            <a:r>
              <a:rPr spc="5" dirty="0">
                <a:latin typeface="Calibri"/>
                <a:cs typeface="Calibri"/>
              </a:rPr>
              <a:t>dung </a:t>
            </a:r>
            <a:r>
              <a:rPr dirty="0">
                <a:latin typeface="Calibri"/>
                <a:cs typeface="Calibri"/>
              </a:rPr>
              <a:t>thẻ medta sử </a:t>
            </a:r>
            <a:r>
              <a:rPr spc="5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để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spc="5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character</a:t>
            </a:r>
            <a:r>
              <a:rPr spc="-17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encoding.</a:t>
            </a:r>
          </a:p>
          <a:p>
            <a:pPr marL="341610" indent="-326493">
              <a:lnSpc>
                <a:spcPts val="2572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Thẻ </a:t>
            </a:r>
            <a:r>
              <a:rPr dirty="0">
                <a:latin typeface="Calibri"/>
                <a:cs typeface="Calibri"/>
              </a:rPr>
              <a:t>&lt;meta&gt;</a:t>
            </a:r>
            <a:r>
              <a:rPr spc="-4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mới:</a:t>
            </a:r>
          </a:p>
          <a:p>
            <a:pPr>
              <a:lnSpc>
                <a:spcPct val="100000"/>
              </a:lnSpc>
              <a:buClr>
                <a:srgbClr val="AC1317"/>
              </a:buClr>
              <a:buFont typeface="Wingdings"/>
              <a:buChar char=""/>
            </a:pPr>
            <a:endParaRPr sz="3000" dirty="0">
              <a:latin typeface="Times New Roman"/>
              <a:cs typeface="Times New Roman"/>
            </a:endParaRPr>
          </a:p>
          <a:p>
            <a:pPr marL="341610">
              <a:spcBef>
                <a:spcPts val="5"/>
              </a:spcBef>
            </a:pPr>
            <a:r>
              <a:rPr dirty="0">
                <a:latin typeface="Calibri"/>
                <a:cs typeface="Calibri"/>
              </a:rPr>
              <a:t>&lt;meta charset=”utf-8”</a:t>
            </a:r>
            <a:r>
              <a:rPr spc="-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/&gt;</a:t>
            </a: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341610" indent="-326493">
              <a:lnSpc>
                <a:spcPts val="2572"/>
              </a:lnSpc>
              <a:spcBef>
                <a:spcPts val="129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UTF-8 </a:t>
            </a:r>
            <a:r>
              <a:rPr dirty="0">
                <a:latin typeface="Calibri"/>
                <a:cs typeface="Calibri"/>
              </a:rPr>
              <a:t>là </a:t>
            </a:r>
            <a:r>
              <a:rPr spc="5" dirty="0">
                <a:latin typeface="Calibri"/>
                <a:cs typeface="Calibri"/>
              </a:rPr>
              <a:t>mã </a:t>
            </a:r>
            <a:r>
              <a:rPr dirty="0">
                <a:latin typeface="Calibri"/>
                <a:cs typeface="Calibri"/>
              </a:rPr>
              <a:t>hóa ký tự </a:t>
            </a:r>
            <a:r>
              <a:rPr spc="5" dirty="0">
                <a:latin typeface="Calibri"/>
                <a:cs typeface="Calibri"/>
              </a:rPr>
              <a:t>thường </a:t>
            </a:r>
            <a:r>
              <a:rPr dirty="0">
                <a:latin typeface="Calibri"/>
                <a:cs typeface="Calibri"/>
              </a:rPr>
              <a:t>được sử </a:t>
            </a:r>
            <a:r>
              <a:rPr spc="5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để </a:t>
            </a:r>
            <a:r>
              <a:rPr spc="5" dirty="0">
                <a:latin typeface="Calibri"/>
                <a:cs typeface="Calibri"/>
              </a:rPr>
              <a:t>hỗ </a:t>
            </a:r>
            <a:r>
              <a:rPr spc="-5" dirty="0">
                <a:latin typeface="Calibri"/>
                <a:cs typeface="Calibri"/>
              </a:rPr>
              <a:t>trợ </a:t>
            </a:r>
            <a:r>
              <a:rPr dirty="0">
                <a:latin typeface="Calibri"/>
                <a:cs typeface="Calibri"/>
              </a:rPr>
              <a:t>nhiều bảng </a:t>
            </a:r>
            <a:r>
              <a:rPr spc="5" dirty="0">
                <a:latin typeface="Calibri"/>
                <a:cs typeface="Calibri"/>
              </a:rPr>
              <a:t>chữ</a:t>
            </a:r>
            <a:r>
              <a:rPr spc="-24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cái.</a:t>
            </a:r>
          </a:p>
          <a:p>
            <a:pPr marL="341610" marR="6047" indent="-326493">
              <a:lnSpc>
                <a:spcPts val="2499"/>
              </a:lnSpc>
              <a:spcBef>
                <a:spcPts val="13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spc="5" dirty="0">
                <a:latin typeface="Calibri"/>
                <a:cs typeface="Calibri"/>
              </a:rPr>
              <a:t>Có một </a:t>
            </a:r>
            <a:r>
              <a:rPr dirty="0">
                <a:latin typeface="Calibri"/>
                <a:cs typeface="Calibri"/>
              </a:rPr>
              <a:t>số thuộc tính khác </a:t>
            </a:r>
            <a:r>
              <a:rPr spc="-5" dirty="0">
                <a:latin typeface="Calibri"/>
                <a:cs typeface="Calibri"/>
              </a:rPr>
              <a:t>liên </a:t>
            </a:r>
            <a:r>
              <a:rPr dirty="0">
                <a:latin typeface="Calibri"/>
                <a:cs typeface="Calibri"/>
              </a:rPr>
              <a:t>quan đến thẻ </a:t>
            </a:r>
            <a:r>
              <a:rPr spc="-5" dirty="0">
                <a:latin typeface="Calibri"/>
                <a:cs typeface="Calibri"/>
              </a:rPr>
              <a:t>meta </a:t>
            </a:r>
            <a:r>
              <a:rPr dirty="0">
                <a:latin typeface="Calibri"/>
                <a:cs typeface="Calibri"/>
              </a:rPr>
              <a:t>có thể được sử dụng để  khai báo </a:t>
            </a:r>
            <a:r>
              <a:rPr spc="5" dirty="0">
                <a:latin typeface="Calibri"/>
                <a:cs typeface="Calibri"/>
              </a:rPr>
              <a:t>thông </a:t>
            </a:r>
            <a:r>
              <a:rPr dirty="0">
                <a:latin typeface="Calibri"/>
                <a:cs typeface="Calibri"/>
              </a:rPr>
              <a:t>tin </a:t>
            </a:r>
            <a:r>
              <a:rPr spc="5" dirty="0">
                <a:latin typeface="Calibri"/>
                <a:cs typeface="Calibri"/>
              </a:rPr>
              <a:t>chung </a:t>
            </a:r>
            <a:r>
              <a:rPr dirty="0">
                <a:latin typeface="Calibri"/>
                <a:cs typeface="Calibri"/>
              </a:rPr>
              <a:t>về</a:t>
            </a:r>
            <a:r>
              <a:rPr spc="-14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trang.</a:t>
            </a:r>
          </a:p>
          <a:p>
            <a:pPr marL="341610" indent="-326493">
              <a:lnSpc>
                <a:spcPts val="234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Thông tin </a:t>
            </a:r>
            <a:r>
              <a:rPr spc="-5" dirty="0">
                <a:latin typeface="Calibri"/>
                <a:cs typeface="Calibri"/>
              </a:rPr>
              <a:t>này </a:t>
            </a:r>
            <a:r>
              <a:rPr spc="5" dirty="0">
                <a:latin typeface="Calibri"/>
                <a:cs typeface="Calibri"/>
              </a:rPr>
              <a:t>không </a:t>
            </a:r>
            <a:r>
              <a:rPr dirty="0">
                <a:latin typeface="Calibri"/>
                <a:cs typeface="Calibri"/>
              </a:rPr>
              <a:t>được hiển thị trong trình</a:t>
            </a:r>
            <a:r>
              <a:rPr spc="-19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duyệt.</a:t>
            </a:r>
          </a:p>
          <a:p>
            <a:pPr marL="341610" marR="6047" indent="-326493" algn="just">
              <a:lnSpc>
                <a:spcPct val="94600"/>
              </a:lnSpc>
              <a:spcBef>
                <a:spcPts val="5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41610" algn="l"/>
              </a:tabLst>
            </a:pPr>
            <a:r>
              <a:rPr dirty="0">
                <a:latin typeface="Calibri"/>
                <a:cs typeface="Calibri"/>
              </a:rPr>
              <a:t>Thẻ Meta cung cấp </a:t>
            </a:r>
            <a:r>
              <a:rPr spc="5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công cụ tìm kiếm, trình </a:t>
            </a:r>
            <a:r>
              <a:rPr spc="-5" dirty="0">
                <a:latin typeface="Calibri"/>
                <a:cs typeface="Calibri"/>
              </a:rPr>
              <a:t>duyệt, và </a:t>
            </a:r>
            <a:r>
              <a:rPr dirty="0">
                <a:latin typeface="Calibri"/>
                <a:cs typeface="Calibri"/>
              </a:rPr>
              <a:t>các dịch vụ web </a:t>
            </a:r>
            <a:r>
              <a:rPr spc="-5" dirty="0">
                <a:latin typeface="Calibri"/>
                <a:cs typeface="Calibri"/>
              </a:rPr>
              <a:t>với  </a:t>
            </a:r>
            <a:r>
              <a:rPr dirty="0">
                <a:latin typeface="Calibri"/>
                <a:cs typeface="Calibri"/>
              </a:rPr>
              <a:t>các thông tin đó là cần thiết để </a:t>
            </a:r>
            <a:r>
              <a:rPr spc="-11" dirty="0">
                <a:latin typeface="Calibri"/>
                <a:cs typeface="Calibri"/>
              </a:rPr>
              <a:t>xem </a:t>
            </a:r>
            <a:r>
              <a:rPr dirty="0">
                <a:latin typeface="Calibri"/>
                <a:cs typeface="Calibri"/>
              </a:rPr>
              <a:t>trước hoặc có được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bản </a:t>
            </a:r>
            <a:r>
              <a:rPr spc="-5" dirty="0">
                <a:latin typeface="Calibri"/>
                <a:cs typeface="Calibri"/>
              </a:rPr>
              <a:t>tóm tắt </a:t>
            </a:r>
            <a:r>
              <a:rPr dirty="0">
                <a:latin typeface="Calibri"/>
                <a:cs typeface="Calibri"/>
              </a:rPr>
              <a:t>các  </a:t>
            </a:r>
            <a:r>
              <a:rPr spc="5" dirty="0">
                <a:latin typeface="Calibri"/>
                <a:cs typeface="Calibri"/>
              </a:rPr>
              <a:t>dữ </a:t>
            </a:r>
            <a:r>
              <a:rPr dirty="0">
                <a:latin typeface="Calibri"/>
                <a:cs typeface="Calibri"/>
              </a:rPr>
              <a:t>liệu có liên quan của </a:t>
            </a:r>
            <a:r>
              <a:rPr spc="-5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của</a:t>
            </a:r>
            <a:r>
              <a:rPr spc="-17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bạn.</a:t>
            </a:r>
          </a:p>
        </p:txBody>
      </p:sp>
      <p:sp>
        <p:nvSpPr>
          <p:cNvPr id="11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77085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19028" y="163070"/>
            <a:ext cx="10639551" cy="5425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388" y="164256"/>
            <a:ext cx="10969412" cy="476165"/>
          </a:xfrm>
          <a:prstGeom prst="rect">
            <a:avLst/>
          </a:prstGeom>
        </p:spPr>
        <p:txBody>
          <a:bodyPr vert="horz" wrap="square" lIns="0" tIns="14360" rIns="0" bIns="0" rtlCol="0">
            <a:spAutoFit/>
          </a:bodyPr>
          <a:lstStyle/>
          <a:p>
            <a:pPr marL="15114">
              <a:lnSpc>
                <a:spcPct val="100000"/>
              </a:lnSpc>
              <a:spcBef>
                <a:spcPts val="114"/>
              </a:spcBef>
            </a:pPr>
            <a:r>
              <a:rPr lang="vi-VN" sz="3000" b="1" spc="-5" dirty="0">
                <a:latin typeface="+mn-lt"/>
              </a:rPr>
              <a:t>CÁC THẺ </a:t>
            </a:r>
            <a:r>
              <a:rPr lang="vi-VN" sz="3000" b="1" spc="-30" dirty="0">
                <a:latin typeface="+mn-lt"/>
              </a:rPr>
              <a:t>CƠ </a:t>
            </a:r>
            <a:r>
              <a:rPr lang="vi-VN" sz="3000" b="1" spc="-11" dirty="0">
                <a:latin typeface="+mn-lt"/>
              </a:rPr>
              <a:t>BẢN</a:t>
            </a:r>
            <a:r>
              <a:rPr lang="vi-VN" sz="3000" b="1" spc="-65" dirty="0">
                <a:latin typeface="+mn-lt"/>
              </a:rPr>
              <a:t> </a:t>
            </a:r>
            <a:r>
              <a:rPr lang="vi-VN" sz="3000" b="1" dirty="0">
                <a:latin typeface="+mn-lt"/>
              </a:rPr>
              <a:t>4-6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sldNum" idx="12"/>
          </p:nvPr>
        </p:nvSpPr>
        <p:spPr>
          <a:xfrm>
            <a:off x="11582404" y="6530874"/>
            <a:ext cx="533398" cy="21800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231">
              <a:lnSpc>
                <a:spcPts val="1709"/>
              </a:lnSpc>
            </a:pPr>
            <a:fld id="{81D60167-4931-47E6-BA6A-407CBD079E47}" type="slidenum">
              <a:rPr dirty="0"/>
              <a:pPr marL="30231">
                <a:lnSpc>
                  <a:spcPts val="1709"/>
                </a:lnSpc>
              </a:pPr>
              <a:t>9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509018" y="1000507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6"/>
                </a:lnTo>
                <a:lnTo>
                  <a:pt x="0" y="500380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6"/>
                </a:lnTo>
                <a:lnTo>
                  <a:pt x="8281924" y="600456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80"/>
                </a:lnTo>
                <a:lnTo>
                  <a:pt x="8382000" y="100076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09018" y="1000507"/>
            <a:ext cx="11175999" cy="600711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6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6"/>
                </a:lnTo>
                <a:lnTo>
                  <a:pt x="8382000" y="500380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6"/>
                </a:lnTo>
                <a:lnTo>
                  <a:pt x="100075" y="600456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80"/>
                </a:lnTo>
                <a:lnTo>
                  <a:pt x="0" y="1000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46608" y="1028701"/>
            <a:ext cx="11098953" cy="542924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21521" y="937527"/>
            <a:ext cx="10451254" cy="5061926"/>
          </a:xfrm>
          <a:prstGeom prst="rect">
            <a:avLst/>
          </a:prstGeom>
        </p:spPr>
        <p:txBody>
          <a:bodyPr vert="horz" wrap="square" lIns="0" tIns="212371" rIns="0" bIns="0" rtlCol="0">
            <a:spAutoFit/>
          </a:bodyPr>
          <a:lstStyle/>
          <a:p>
            <a:pPr marL="321960" indent="-306843">
              <a:spcBef>
                <a:spcPts val="1671"/>
              </a:spcBef>
              <a:buFont typeface="Wingdings"/>
              <a:buChar char=""/>
              <a:tabLst>
                <a:tab pos="322714" algn="l"/>
              </a:tabLst>
            </a:pPr>
            <a:r>
              <a:rPr sz="2400" b="1" dirty="0">
                <a:solidFill>
                  <a:srgbClr val="FFFFFF"/>
                </a:solidFill>
                <a:latin typeface="Calibri"/>
                <a:cs typeface="Calibri"/>
              </a:rPr>
              <a:t>LINK</a:t>
            </a:r>
            <a:endParaRPr sz="2400">
              <a:latin typeface="Calibri"/>
              <a:cs typeface="Calibri"/>
            </a:endParaRPr>
          </a:p>
          <a:p>
            <a:pPr>
              <a:spcBef>
                <a:spcPts val="5"/>
              </a:spcBef>
            </a:pPr>
            <a:endParaRPr sz="3000">
              <a:latin typeface="Times New Roman"/>
              <a:cs typeface="Times New Roman"/>
            </a:endParaRPr>
          </a:p>
          <a:p>
            <a:pPr marL="369573" indent="-326493">
              <a:lnSpc>
                <a:spcPts val="2572"/>
              </a:lnSpc>
              <a:spcBef>
                <a:spcPts val="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dirty="0">
                <a:latin typeface="Calibri"/>
                <a:cs typeface="Calibri"/>
              </a:rPr>
              <a:t>Thẻ &lt;link&gt; sử dụng </a:t>
            </a:r>
            <a:r>
              <a:rPr spc="5" dirty="0">
                <a:latin typeface="Calibri"/>
                <a:cs typeface="Calibri"/>
              </a:rPr>
              <a:t>để </a:t>
            </a:r>
            <a:r>
              <a:rPr spc="-5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</a:t>
            </a:r>
            <a:r>
              <a:rPr spc="5" dirty="0">
                <a:latin typeface="Calibri"/>
                <a:cs typeface="Calibri"/>
              </a:rPr>
              <a:t>mối </a:t>
            </a:r>
            <a:r>
              <a:rPr spc="-5" dirty="0">
                <a:latin typeface="Calibri"/>
                <a:cs typeface="Calibri"/>
              </a:rPr>
              <a:t>liên </a:t>
            </a:r>
            <a:r>
              <a:rPr dirty="0">
                <a:latin typeface="Calibri"/>
                <a:cs typeface="Calibri"/>
              </a:rPr>
              <a:t>hệ giữa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spc="-5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</a:t>
            </a:r>
            <a:r>
              <a:rPr spc="-11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nguồn</a:t>
            </a:r>
            <a:r>
              <a:rPr spc="358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tài</a:t>
            </a:r>
            <a:endParaRPr>
              <a:latin typeface="Calibri"/>
              <a:cs typeface="Calibri"/>
            </a:endParaRPr>
          </a:p>
          <a:p>
            <a:pPr marL="369573">
              <a:lnSpc>
                <a:spcPts val="2499"/>
              </a:lnSpc>
            </a:pPr>
            <a:r>
              <a:rPr dirty="0">
                <a:latin typeface="Calibri"/>
                <a:cs typeface="Calibri"/>
              </a:rPr>
              <a:t>nguyên bên</a:t>
            </a:r>
            <a:r>
              <a:rPr spc="-8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ngoài.</a:t>
            </a:r>
            <a:endParaRPr>
              <a:latin typeface="Calibri"/>
              <a:cs typeface="Calibri"/>
            </a:endParaRPr>
          </a:p>
          <a:p>
            <a:pPr marL="369573" marR="7558" indent="-326493">
              <a:lnSpc>
                <a:spcPts val="2453"/>
              </a:lnSpc>
              <a:spcBef>
                <a:spcPts val="16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5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sử dụng để liên </a:t>
            </a:r>
            <a:r>
              <a:rPr spc="-24" dirty="0">
                <a:latin typeface="Calibri"/>
                <a:cs typeface="Calibri"/>
              </a:rPr>
              <a:t>kết </a:t>
            </a:r>
            <a:r>
              <a:rPr spc="-5" dirty="0">
                <a:latin typeface="Calibri"/>
                <a:cs typeface="Calibri"/>
              </a:rPr>
              <a:t>với </a:t>
            </a:r>
            <a:r>
              <a:rPr dirty="0">
                <a:latin typeface="Calibri"/>
                <a:cs typeface="Calibri"/>
              </a:rPr>
              <a:t>các stylesheets. Thuộc tính type chỉ </a:t>
            </a:r>
            <a:r>
              <a:rPr spc="-19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kiểm nội  </a:t>
            </a:r>
            <a:r>
              <a:rPr spc="5" dirty="0">
                <a:latin typeface="Calibri"/>
                <a:cs typeface="Calibri"/>
              </a:rPr>
              <a:t>dung của </a:t>
            </a:r>
            <a:r>
              <a:rPr dirty="0">
                <a:latin typeface="Calibri"/>
                <a:cs typeface="Calibri"/>
              </a:rPr>
              <a:t>file </a:t>
            </a:r>
            <a:r>
              <a:rPr spc="5" dirty="0">
                <a:latin typeface="Calibri"/>
                <a:cs typeface="Calibri"/>
              </a:rPr>
              <a:t>mà nó </a:t>
            </a:r>
            <a:r>
              <a:rPr dirty="0">
                <a:latin typeface="Calibri"/>
                <a:cs typeface="Calibri"/>
              </a:rPr>
              <a:t>liên </a:t>
            </a:r>
            <a:r>
              <a:rPr spc="-19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tới, ví </a:t>
            </a:r>
            <a:r>
              <a:rPr spc="5" dirty="0">
                <a:latin typeface="Calibri"/>
                <a:cs typeface="Calibri"/>
              </a:rPr>
              <a:t>dụ </a:t>
            </a:r>
            <a:r>
              <a:rPr spc="-5" dirty="0">
                <a:latin typeface="Calibri"/>
                <a:cs typeface="Calibri"/>
              </a:rPr>
              <a:t>‘text/css’ </a:t>
            </a:r>
            <a:r>
              <a:rPr dirty="0">
                <a:latin typeface="Calibri"/>
                <a:cs typeface="Calibri"/>
              </a:rPr>
              <a:t>là </a:t>
            </a:r>
            <a:r>
              <a:rPr spc="-5" dirty="0">
                <a:latin typeface="Calibri"/>
                <a:cs typeface="Calibri"/>
              </a:rPr>
              <a:t>trỏ </a:t>
            </a:r>
            <a:r>
              <a:rPr dirty="0">
                <a:latin typeface="Calibri"/>
                <a:cs typeface="Calibri"/>
              </a:rPr>
              <a:t>tới </a:t>
            </a:r>
            <a:r>
              <a:rPr spc="5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file</a:t>
            </a:r>
            <a:r>
              <a:rPr spc="-2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stylesheet.</a:t>
            </a:r>
            <a:endParaRPr>
              <a:latin typeface="Calibri"/>
              <a:cs typeface="Calibri"/>
            </a:endParaRPr>
          </a:p>
          <a:p>
            <a:pPr>
              <a:spcBef>
                <a:spcPts val="24"/>
              </a:spcBef>
              <a:buClr>
                <a:srgbClr val="AC1317"/>
              </a:buClr>
              <a:buFont typeface="Wingdings"/>
              <a:buChar char=""/>
            </a:pPr>
            <a:endParaRPr sz="3000">
              <a:latin typeface="Times New Roman"/>
              <a:cs typeface="Times New Roman"/>
            </a:endParaRPr>
          </a:p>
          <a:p>
            <a:pPr marL="188187"/>
            <a:r>
              <a:rPr dirty="0">
                <a:latin typeface="Calibri"/>
                <a:cs typeface="Calibri"/>
              </a:rPr>
              <a:t>&lt;link type=”text/css” </a:t>
            </a:r>
            <a:r>
              <a:rPr spc="-5" dirty="0">
                <a:latin typeface="Calibri"/>
                <a:cs typeface="Calibri"/>
              </a:rPr>
              <a:t>rel=”stylesheet”</a:t>
            </a:r>
            <a:r>
              <a:rPr spc="-114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href=”first.css”&gt;</a:t>
            </a:r>
            <a:endParaRPr>
              <a:latin typeface="Calibri"/>
              <a:cs typeface="Calibri"/>
            </a:endParaRPr>
          </a:p>
          <a:p>
            <a:pPr>
              <a:spcBef>
                <a:spcPts val="49"/>
              </a:spcBef>
            </a:pPr>
            <a:endParaRPr>
              <a:latin typeface="Times New Roman"/>
              <a:cs typeface="Times New Roman"/>
            </a:endParaRPr>
          </a:p>
          <a:p>
            <a:pPr marL="369573" indent="-326493">
              <a:lnSpc>
                <a:spcPts val="2572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dirty="0">
                <a:latin typeface="Calibri"/>
                <a:cs typeface="Calibri"/>
              </a:rPr>
              <a:t>Thuộc tính type </a:t>
            </a:r>
            <a:r>
              <a:rPr spc="5" dirty="0">
                <a:latin typeface="Calibri"/>
                <a:cs typeface="Calibri"/>
              </a:rPr>
              <a:t>không </a:t>
            </a:r>
            <a:r>
              <a:rPr dirty="0">
                <a:latin typeface="Calibri"/>
                <a:cs typeface="Calibri"/>
              </a:rPr>
              <a:t>bao gồm trong</a:t>
            </a:r>
            <a:r>
              <a:rPr spc="-13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HTML5.</a:t>
            </a:r>
            <a:endParaRPr>
              <a:latin typeface="Calibri"/>
              <a:cs typeface="Calibri"/>
            </a:endParaRPr>
          </a:p>
          <a:p>
            <a:pPr marL="369573" indent="-326493">
              <a:lnSpc>
                <a:spcPts val="24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370330" algn="l"/>
              </a:tabLst>
            </a:pPr>
            <a:r>
              <a:rPr spc="-30" dirty="0">
                <a:latin typeface="Calibri"/>
                <a:cs typeface="Calibri"/>
              </a:rPr>
              <a:t>Lý</a:t>
            </a:r>
            <a:r>
              <a:rPr spc="179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do</a:t>
            </a:r>
            <a:r>
              <a:rPr spc="1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là</a:t>
            </a:r>
            <a:r>
              <a:rPr spc="1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CSS</a:t>
            </a:r>
            <a:r>
              <a:rPr spc="165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đã</a:t>
            </a:r>
            <a:r>
              <a:rPr spc="15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được</a:t>
            </a:r>
            <a:r>
              <a:rPr spc="1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khai</a:t>
            </a:r>
            <a:r>
              <a:rPr spc="1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báo</a:t>
            </a:r>
            <a:r>
              <a:rPr spc="149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mặc</a:t>
            </a:r>
            <a:r>
              <a:rPr spc="1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đinhlà</a:t>
            </a:r>
            <a:r>
              <a:rPr spc="1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chuẩn</a:t>
            </a:r>
            <a:r>
              <a:rPr spc="1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style</a:t>
            </a:r>
            <a:r>
              <a:rPr spc="1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choHTML5.</a:t>
            </a:r>
            <a:r>
              <a:rPr spc="160" dirty="0">
                <a:latin typeface="Calibri"/>
                <a:cs typeface="Calibri"/>
              </a:rPr>
              <a:t> </a:t>
            </a:r>
            <a:r>
              <a:rPr spc="5" dirty="0">
                <a:latin typeface="Calibri"/>
                <a:cs typeface="Calibri"/>
              </a:rPr>
              <a:t>Do</a:t>
            </a:r>
            <a:r>
              <a:rPr spc="179" dirty="0">
                <a:latin typeface="Calibri"/>
                <a:cs typeface="Calibri"/>
              </a:rPr>
              <a:t> </a:t>
            </a:r>
            <a:r>
              <a:rPr spc="-19" dirty="0">
                <a:latin typeface="Calibri"/>
                <a:cs typeface="Calibri"/>
              </a:rPr>
              <a:t>vậy</a:t>
            </a:r>
            <a:r>
              <a:rPr spc="16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cú</a:t>
            </a:r>
            <a:endParaRPr>
              <a:latin typeface="Calibri"/>
              <a:cs typeface="Calibri"/>
            </a:endParaRPr>
          </a:p>
          <a:p>
            <a:pPr marL="369573">
              <a:lnSpc>
                <a:spcPts val="2572"/>
              </a:lnSpc>
            </a:pPr>
            <a:r>
              <a:rPr spc="5" dirty="0">
                <a:latin typeface="Calibri"/>
                <a:cs typeface="Calibri"/>
              </a:rPr>
              <a:t>pháp mới</a:t>
            </a:r>
            <a:r>
              <a:rPr spc="-6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là:</a:t>
            </a:r>
            <a:endParaRPr>
              <a:latin typeface="Calibri"/>
              <a:cs typeface="Calibri"/>
            </a:endParaRPr>
          </a:p>
          <a:p>
            <a:pPr>
              <a:spcBef>
                <a:spcPts val="5"/>
              </a:spcBef>
            </a:pPr>
            <a:endParaRPr sz="2700">
              <a:latin typeface="Times New Roman"/>
              <a:cs typeface="Times New Roman"/>
            </a:endParaRPr>
          </a:p>
          <a:p>
            <a:pPr marL="278880"/>
            <a:r>
              <a:rPr dirty="0">
                <a:latin typeface="Calibri"/>
                <a:cs typeface="Calibri"/>
              </a:rPr>
              <a:t>&lt;link </a:t>
            </a:r>
            <a:r>
              <a:rPr spc="-5" dirty="0">
                <a:latin typeface="Calibri"/>
                <a:cs typeface="Calibri"/>
              </a:rPr>
              <a:t>rel=”stylesheet”</a:t>
            </a:r>
            <a:r>
              <a:rPr spc="-79" dirty="0">
                <a:latin typeface="Calibri"/>
                <a:cs typeface="Calibri"/>
              </a:rPr>
              <a:t> </a:t>
            </a:r>
            <a:r>
              <a:rPr spc="-5" dirty="0">
                <a:latin typeface="Calibri"/>
                <a:cs typeface="Calibri"/>
              </a:rPr>
              <a:t>href=”first.css”&gt;</a:t>
            </a:r>
            <a:endParaRPr>
              <a:latin typeface="Calibri"/>
              <a:cs typeface="Calibri"/>
            </a:endParaRPr>
          </a:p>
        </p:txBody>
      </p:sp>
      <p:sp>
        <p:nvSpPr>
          <p:cNvPr id="10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7738" y="6434136"/>
            <a:ext cx="11261290" cy="365125"/>
          </a:xfrm>
        </p:spPr>
        <p:txBody>
          <a:bodyPr/>
          <a:lstStyle/>
          <a:p>
            <a:r>
              <a:rPr lang="vi-VN" smtClean="0"/>
              <a:t>Bài </a:t>
            </a:r>
            <a:r>
              <a:rPr lang="en-US"/>
              <a:t>2</a:t>
            </a:r>
            <a:r>
              <a:rPr lang="vi-VN" smtClean="0"/>
              <a:t> </a:t>
            </a:r>
            <a:r>
              <a:rPr lang="vi-VN" smtClean="0"/>
              <a:t>-</a:t>
            </a:r>
            <a:r>
              <a:rPr lang="en-US" smtClean="0"/>
              <a:t> Giới thiệu về </a:t>
            </a:r>
            <a:r>
              <a:rPr lang="en-US" smtClean="0"/>
              <a:t>HTML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0053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6723</TotalTime>
  <Words>2254</Words>
  <Application>Microsoft Office PowerPoint</Application>
  <PresentationFormat>Custom</PresentationFormat>
  <Paragraphs>286</Paragraphs>
  <Slides>22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Office Theme</vt:lpstr>
      <vt:lpstr>1_Office Theme</vt:lpstr>
      <vt:lpstr>Bài 2 Giới thiệu về HTML </vt:lpstr>
      <vt:lpstr>MỤC TIÊU</vt:lpstr>
      <vt:lpstr>CÁC PHẦN TỬ 1-2</vt:lpstr>
      <vt:lpstr>CÁC PHẦN TỬ HTML 2-2</vt:lpstr>
      <vt:lpstr>DOCTYPE</vt:lpstr>
      <vt:lpstr>CÁC THẺ CƠ BẢN 1-6</vt:lpstr>
      <vt:lpstr>CÁC THẺ CƠ BẢN 2-6</vt:lpstr>
      <vt:lpstr>CÁC THẺ CƠ BẢN 3-6</vt:lpstr>
      <vt:lpstr>CÁC THẺ CƠ BẢN 4-6</vt:lpstr>
      <vt:lpstr>CÁC THẺ CƠ BẢN 5-6</vt:lpstr>
      <vt:lpstr>CÁC THẺ CƠ BẢN 6-6</vt:lpstr>
      <vt:lpstr>CÁC LOẠI DỮ LIỆU 1-2</vt:lpstr>
      <vt:lpstr>CÁC LOẠI DỮ LIỆU 2-2</vt:lpstr>
      <vt:lpstr>CÁC THUỘC TÍNH</vt:lpstr>
      <vt:lpstr>CÁC THỰC THỂ TRONG HTML</vt:lpstr>
      <vt:lpstr>CÁC THẺ CHỨA VÀ THẺ ĐỘC LẬP</vt:lpstr>
      <vt:lpstr>HTML5 VÀ CÁC THIẾT BỊ MOBILE</vt:lpstr>
      <vt:lpstr>LỢI ÍCH CỦA HTML5 VỚI VIỆC PHÁT TRIỂN MOBILE</vt:lpstr>
      <vt:lpstr>TỔNG KẾT</vt:lpstr>
      <vt:lpstr>HỎI ĐÁP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Huy Dang</dc:creator>
  <cp:lastModifiedBy>Nguyen </cp:lastModifiedBy>
  <cp:revision>1956</cp:revision>
  <dcterms:created xsi:type="dcterms:W3CDTF">2018-01-11T08:27:42Z</dcterms:created>
  <dcterms:modified xsi:type="dcterms:W3CDTF">2020-03-11T08:17:40Z</dcterms:modified>
</cp:coreProperties>
</file>